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4" r:id="rId2"/>
  </p:sldMasterIdLst>
  <p:notesMasterIdLst>
    <p:notesMasterId r:id="rId11"/>
  </p:notesMasterIdLst>
  <p:handoutMasterIdLst>
    <p:handoutMasterId r:id="rId12"/>
  </p:handoutMasterIdLst>
  <p:sldIdLst>
    <p:sldId id="256" r:id="rId3"/>
    <p:sldId id="279" r:id="rId4"/>
    <p:sldId id="263" r:id="rId5"/>
    <p:sldId id="280" r:id="rId6"/>
    <p:sldId id="284" r:id="rId7"/>
    <p:sldId id="285" r:id="rId8"/>
    <p:sldId id="282" r:id="rId9"/>
    <p:sldId id="283" r:id="rId10"/>
  </p:sldIdLst>
  <p:sldSz cx="13004800" cy="9753600"/>
  <p:notesSz cx="7010400" cy="92964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CB2C30"/>
        </a:solidFill>
        <a:effectLst/>
        <a:uFillTx/>
        <a:latin typeface="+mn-lt"/>
        <a:ea typeface="+mn-ea"/>
        <a:cs typeface="+mn-cs"/>
        <a:sym typeface="Calibri"/>
      </a:defRPr>
    </a:lvl1pPr>
    <a:lvl2pPr marL="0" marR="0" indent="2286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CB2C30"/>
        </a:solidFill>
        <a:effectLst/>
        <a:uFillTx/>
        <a:latin typeface="+mn-lt"/>
        <a:ea typeface="+mn-ea"/>
        <a:cs typeface="+mn-cs"/>
        <a:sym typeface="Calibri"/>
      </a:defRPr>
    </a:lvl2pPr>
    <a:lvl3pPr marL="0" marR="0" indent="4572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CB2C30"/>
        </a:solidFill>
        <a:effectLst/>
        <a:uFillTx/>
        <a:latin typeface="+mn-lt"/>
        <a:ea typeface="+mn-ea"/>
        <a:cs typeface="+mn-cs"/>
        <a:sym typeface="Calibri"/>
      </a:defRPr>
    </a:lvl3pPr>
    <a:lvl4pPr marL="0" marR="0" indent="6858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CB2C30"/>
        </a:solidFill>
        <a:effectLst/>
        <a:uFillTx/>
        <a:latin typeface="+mn-lt"/>
        <a:ea typeface="+mn-ea"/>
        <a:cs typeface="+mn-cs"/>
        <a:sym typeface="Calibri"/>
      </a:defRPr>
    </a:lvl4pPr>
    <a:lvl5pPr marL="0" marR="0" indent="9144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CB2C30"/>
        </a:solidFill>
        <a:effectLst/>
        <a:uFillTx/>
        <a:latin typeface="+mn-lt"/>
        <a:ea typeface="+mn-ea"/>
        <a:cs typeface="+mn-cs"/>
        <a:sym typeface="Calibri"/>
      </a:defRPr>
    </a:lvl5pPr>
    <a:lvl6pPr marL="0" marR="0" indent="11430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CB2C30"/>
        </a:solidFill>
        <a:effectLst/>
        <a:uFillTx/>
        <a:latin typeface="+mn-lt"/>
        <a:ea typeface="+mn-ea"/>
        <a:cs typeface="+mn-cs"/>
        <a:sym typeface="Calibri"/>
      </a:defRPr>
    </a:lvl6pPr>
    <a:lvl7pPr marL="0" marR="0" indent="13716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CB2C30"/>
        </a:solidFill>
        <a:effectLst/>
        <a:uFillTx/>
        <a:latin typeface="+mn-lt"/>
        <a:ea typeface="+mn-ea"/>
        <a:cs typeface="+mn-cs"/>
        <a:sym typeface="Calibri"/>
      </a:defRPr>
    </a:lvl7pPr>
    <a:lvl8pPr marL="0" marR="0" indent="16002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CB2C30"/>
        </a:solidFill>
        <a:effectLst/>
        <a:uFillTx/>
        <a:latin typeface="+mn-lt"/>
        <a:ea typeface="+mn-ea"/>
        <a:cs typeface="+mn-cs"/>
        <a:sym typeface="Calibri"/>
      </a:defRPr>
    </a:lvl8pPr>
    <a:lvl9pPr marL="0" marR="0" indent="18288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CB2C3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7A49"/>
    <a:srgbClr val="56B7BB"/>
    <a:srgbClr val="FFFFFF"/>
    <a:srgbClr val="160D45"/>
    <a:srgbClr val="CB2C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BBFC77FB-9ED0-4EC9-95AA-A1379042E648}" styleName="">
    <a:tblBg/>
    <a:wholeTbl>
      <a:tcTxStyle b="off" i="off">
        <a:font>
          <a:latin typeface="Roboto Regular"/>
          <a:ea typeface="Roboto Regular"/>
          <a:cs typeface="Roboto Regular"/>
        </a:font>
        <a:srgbClr val="2B4051"/>
      </a:tcTxStyle>
      <a:tcStyle>
        <a:tcBdr>
          <a:left>
            <a:ln w="12700" cap="flat">
              <a:noFill/>
              <a:miter lim="400000"/>
            </a:ln>
          </a:left>
          <a:right>
            <a:ln w="12700" cap="flat">
              <a:noFill/>
              <a:miter lim="400000"/>
            </a:ln>
          </a:right>
          <a:top>
            <a:ln w="6350" cap="flat">
              <a:solidFill>
                <a:srgbClr val="F6AB04"/>
              </a:solidFill>
              <a:prstDash val="solid"/>
              <a:miter lim="400000"/>
            </a:ln>
          </a:top>
          <a:bottom>
            <a:ln w="6350" cap="flat">
              <a:solidFill>
                <a:srgbClr val="F6AB04"/>
              </a:solidFill>
              <a:prstDash val="solid"/>
              <a:miter lim="400000"/>
            </a:ln>
          </a:bottom>
          <a:insideH>
            <a:ln w="6350" cap="flat">
              <a:solidFill>
                <a:srgbClr val="F6AB04"/>
              </a:solidFill>
              <a:prstDash val="solid"/>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94652" autoAdjust="0"/>
  </p:normalViewPr>
  <p:slideViewPr>
    <p:cSldViewPr>
      <p:cViewPr varScale="1">
        <p:scale>
          <a:sx n="52" d="100"/>
          <a:sy n="52" d="100"/>
        </p:scale>
        <p:origin x="-1254" y="-114"/>
      </p:cViewPr>
      <p:guideLst>
        <p:guide orient="horz" pos="3072"/>
        <p:guide pos="4096"/>
      </p:guideLst>
    </p:cSldViewPr>
  </p:slideViewPr>
  <p:outlineViewPr>
    <p:cViewPr>
      <p:scale>
        <a:sx n="33" d="100"/>
        <a:sy n="33" d="100"/>
      </p:scale>
      <p:origin x="0" y="416"/>
    </p:cViewPr>
  </p:outlineViewPr>
  <p:notesTextViewPr>
    <p:cViewPr>
      <p:scale>
        <a:sx n="1" d="1"/>
        <a:sy n="1" d="1"/>
      </p:scale>
      <p:origin x="0" y="0"/>
    </p:cViewPr>
  </p:notesTextViewPr>
  <p:notesViewPr>
    <p:cSldViewPr>
      <p:cViewPr varScale="1">
        <p:scale>
          <a:sx n="86" d="100"/>
          <a:sy n="86" d="100"/>
        </p:scale>
        <p:origin x="-376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latin typeface="Corbel"/>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35A03BB-0076-4576-B38B-09C5BF042BF3}" type="datetimeFigureOut">
              <a:rPr lang="en-US" smtClean="0">
                <a:latin typeface="Corbel"/>
              </a:rPr>
              <a:t>2/8/2017</a:t>
            </a:fld>
            <a:endParaRPr lang="en-US" dirty="0">
              <a:latin typeface="Corbel"/>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latin typeface="Corbel"/>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658B3E8-AF27-4FF9-B100-7EA3ACC33666}" type="slidenum">
              <a:rPr lang="en-US" smtClean="0">
                <a:latin typeface="Corbel"/>
              </a:rPr>
              <a:t>‹#›</a:t>
            </a:fld>
            <a:endParaRPr lang="en-US" dirty="0">
              <a:latin typeface="Corbel"/>
            </a:endParaRPr>
          </a:p>
        </p:txBody>
      </p:sp>
    </p:spTree>
    <p:extLst>
      <p:ext uri="{BB962C8B-B14F-4D97-AF65-F5344CB8AC3E}">
        <p14:creationId xmlns:p14="http://schemas.microsoft.com/office/powerpoint/2010/main" val="333055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3" name="Shape 73"/>
          <p:cNvSpPr>
            <a:spLocks noGrp="1" noRot="1" noChangeAspect="1"/>
          </p:cNvSpPr>
          <p:nvPr>
            <p:ph type="sldImg"/>
          </p:nvPr>
        </p:nvSpPr>
        <p:spPr>
          <a:xfrm>
            <a:off x="1181100" y="696913"/>
            <a:ext cx="4648200" cy="3486150"/>
          </a:xfrm>
          <a:prstGeom prst="rect">
            <a:avLst/>
          </a:prstGeom>
        </p:spPr>
        <p:txBody>
          <a:bodyPr lIns="93177" tIns="46589" rIns="93177" bIns="46589"/>
          <a:lstStyle/>
          <a:p>
            <a:endParaRPr/>
          </a:p>
        </p:txBody>
      </p:sp>
      <p:sp>
        <p:nvSpPr>
          <p:cNvPr id="74" name="Shape 74"/>
          <p:cNvSpPr>
            <a:spLocks noGrp="1"/>
          </p:cNvSpPr>
          <p:nvPr>
            <p:ph type="body" sz="quarter" idx="1"/>
          </p:nvPr>
        </p:nvSpPr>
        <p:spPr>
          <a:xfrm>
            <a:off x="934720" y="4415790"/>
            <a:ext cx="5140960" cy="4183380"/>
          </a:xfrm>
          <a:prstGeom prst="rect">
            <a:avLst/>
          </a:prstGeom>
        </p:spPr>
        <p:txBody>
          <a:bodyPr lIns="93177" tIns="46589" rIns="93177" bIns="46589"/>
          <a:lstStyle/>
          <a:p>
            <a:endParaRPr/>
          </a:p>
        </p:txBody>
      </p:sp>
    </p:spTree>
    <p:extLst>
      <p:ext uri="{BB962C8B-B14F-4D97-AF65-F5344CB8AC3E}">
        <p14:creationId xmlns:p14="http://schemas.microsoft.com/office/powerpoint/2010/main" val="183746259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amp; Subtitle copy 2">
    <p:spTree>
      <p:nvGrpSpPr>
        <p:cNvPr id="1" name=""/>
        <p:cNvGrpSpPr/>
        <p:nvPr/>
      </p:nvGrpSpPr>
      <p:grpSpPr>
        <a:xfrm>
          <a:off x="0" y="0"/>
          <a:ext cx="0" cy="0"/>
          <a:chOff x="0" y="0"/>
          <a:chExt cx="0" cy="0"/>
        </a:xfrm>
      </p:grpSpPr>
      <p:sp>
        <p:nvSpPr>
          <p:cNvPr id="26" name="Shape 26"/>
          <p:cNvSpPr/>
          <p:nvPr/>
        </p:nvSpPr>
        <p:spPr>
          <a:xfrm>
            <a:off x="-23389" y="6701890"/>
            <a:ext cx="13051578" cy="3055343"/>
          </a:xfrm>
          <a:prstGeom prst="rect">
            <a:avLst/>
          </a:prstGeom>
          <a:solidFill>
            <a:schemeClr val="accent2"/>
          </a:solidFill>
          <a:ln w="12700">
            <a:miter lim="400000"/>
          </a:ln>
        </p:spPr>
        <p:txBody>
          <a:bodyPr lIns="50800" tIns="50800" rIns="50800" bIns="50800" anchor="ctr"/>
          <a:lstStyle/>
          <a:p>
            <a:pPr algn="ctr">
              <a:defRPr sz="2400">
                <a:solidFill>
                  <a:srgbClr val="FFFFFF"/>
                </a:solidFill>
                <a:latin typeface="Helvetica Light"/>
                <a:ea typeface="Helvetica Light"/>
                <a:cs typeface="Helvetica Light"/>
                <a:sym typeface="Helvetica Light"/>
              </a:defRPr>
            </a:pPr>
            <a:endParaRPr/>
          </a:p>
        </p:txBody>
      </p:sp>
      <p:sp>
        <p:nvSpPr>
          <p:cNvPr id="27" name="Shape 27"/>
          <p:cNvSpPr>
            <a:spLocks noGrp="1"/>
          </p:cNvSpPr>
          <p:nvPr>
            <p:ph type="body" sz="quarter" idx="13"/>
          </p:nvPr>
        </p:nvSpPr>
        <p:spPr>
          <a:xfrm>
            <a:off x="6833947" y="6936529"/>
            <a:ext cx="5466252" cy="471924"/>
          </a:xfrm>
          <a:prstGeom prst="rect">
            <a:avLst/>
          </a:prstGeom>
        </p:spPr>
        <p:txBody>
          <a:bodyPr>
            <a:spAutoFit/>
          </a:bodyPr>
          <a:lstStyle>
            <a:lvl1pPr>
              <a:defRPr>
                <a:solidFill>
                  <a:schemeClr val="bg1"/>
                </a:solidFill>
              </a:defRPr>
            </a:lvl1pPr>
          </a:lstStyle>
          <a:p>
            <a:pPr marL="0" marR="76200" indent="0" algn="r">
              <a:lnSpc>
                <a:spcPct val="100000"/>
              </a:lnSpc>
              <a:buClrTx/>
              <a:buSzTx/>
              <a:buNone/>
              <a:defRPr>
                <a:solidFill>
                  <a:srgbClr val="FFFFFF"/>
                </a:solidFill>
              </a:defRPr>
            </a:pPr>
            <a:endParaRPr dirty="0"/>
          </a:p>
        </p:txBody>
      </p:sp>
      <p:sp>
        <p:nvSpPr>
          <p:cNvPr id="30" name="Shape 3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8" name="Shape 48"/>
          <p:cNvSpPr>
            <a:spLocks noGrp="1"/>
          </p:cNvSpPr>
          <p:nvPr>
            <p:ph type="title" hasCustomPrompt="1"/>
          </p:nvPr>
        </p:nvSpPr>
        <p:spPr>
          <a:xfrm>
            <a:off x="557784" y="228600"/>
            <a:ext cx="11099800" cy="1524000"/>
          </a:xfrm>
          <a:prstGeom prst="rect">
            <a:avLst/>
          </a:prstGeom>
        </p:spPr>
        <p:txBody>
          <a:bodyPr>
            <a:normAutofit/>
          </a:bodyPr>
          <a:lstStyle>
            <a:lvl1pPr>
              <a:defRPr sz="5400" b="1" baseline="0">
                <a:solidFill>
                  <a:schemeClr val="accent1"/>
                </a:solidFill>
              </a:defRPr>
            </a:lvl1pPr>
          </a:lstStyle>
          <a:p>
            <a:r>
              <a:rPr dirty="0"/>
              <a:t>Title </a:t>
            </a:r>
            <a:r>
              <a:rPr dirty="0" smtClean="0"/>
              <a:t>Text</a:t>
            </a:r>
            <a:r>
              <a:rPr lang="en-US" dirty="0" smtClean="0"/>
              <a:t/>
            </a:r>
            <a:br>
              <a:rPr lang="en-US" dirty="0" smtClean="0"/>
            </a:br>
            <a:r>
              <a:rPr lang="en-US" dirty="0" smtClean="0"/>
              <a:t>Second Row</a:t>
            </a:r>
            <a:endParaRPr dirty="0"/>
          </a:p>
        </p:txBody>
      </p:sp>
      <p:sp>
        <p:nvSpPr>
          <p:cNvPr id="49" name="Shape 49"/>
          <p:cNvSpPr>
            <a:spLocks noGrp="1"/>
          </p:cNvSpPr>
          <p:nvPr>
            <p:ph type="body" idx="1"/>
          </p:nvPr>
        </p:nvSpPr>
        <p:spPr>
          <a:xfrm>
            <a:off x="557784" y="1972222"/>
            <a:ext cx="11099800" cy="6104978"/>
          </a:xfrm>
          <a:prstGeom prst="rect">
            <a:avLst/>
          </a:prstGeom>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reserve="1">
  <p:cSld name="1_Title &amp; Bullets">
    <p:spTree>
      <p:nvGrpSpPr>
        <p:cNvPr id="1" name=""/>
        <p:cNvGrpSpPr/>
        <p:nvPr/>
      </p:nvGrpSpPr>
      <p:grpSpPr>
        <a:xfrm>
          <a:off x="0" y="0"/>
          <a:ext cx="0" cy="0"/>
          <a:chOff x="0" y="0"/>
          <a:chExt cx="0" cy="0"/>
        </a:xfrm>
      </p:grpSpPr>
      <p:sp>
        <p:nvSpPr>
          <p:cNvPr id="48" name="Shape 48"/>
          <p:cNvSpPr>
            <a:spLocks noGrp="1"/>
          </p:cNvSpPr>
          <p:nvPr>
            <p:ph type="title"/>
          </p:nvPr>
        </p:nvSpPr>
        <p:spPr>
          <a:xfrm>
            <a:off x="557784" y="228600"/>
            <a:ext cx="11099800" cy="1122101"/>
          </a:xfrm>
          <a:prstGeom prst="rect">
            <a:avLst/>
          </a:prstGeom>
        </p:spPr>
        <p:txBody>
          <a:bodyPr>
            <a:normAutofit/>
          </a:bodyPr>
          <a:lstStyle>
            <a:lvl1pPr>
              <a:defRPr sz="5400" b="1"/>
            </a:lvl1pPr>
          </a:lstStyle>
          <a:p>
            <a:r>
              <a:rPr dirty="0"/>
              <a:t>Title Text</a:t>
            </a:r>
          </a:p>
        </p:txBody>
      </p:sp>
      <p:sp>
        <p:nvSpPr>
          <p:cNvPr id="49" name="Shape 49"/>
          <p:cNvSpPr>
            <a:spLocks noGrp="1"/>
          </p:cNvSpPr>
          <p:nvPr>
            <p:ph type="body" idx="1"/>
          </p:nvPr>
        </p:nvSpPr>
        <p:spPr>
          <a:xfrm>
            <a:off x="557784" y="1515022"/>
            <a:ext cx="11099800" cy="610497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
        <p:nvSpPr>
          <p:cNvPr id="2" name="Rectangle 1"/>
          <p:cNvSpPr/>
          <p:nvPr userDrawn="1"/>
        </p:nvSpPr>
        <p:spPr>
          <a:xfrm>
            <a:off x="0" y="8305800"/>
            <a:ext cx="13004800" cy="1524000"/>
          </a:xfrm>
          <a:prstGeom prst="rect">
            <a:avLst/>
          </a:prstGeom>
          <a:solidFill>
            <a:srgbClr val="FFFFFF"/>
          </a:solidFill>
          <a:ln w="12700" cap="flat">
            <a:solidFill>
              <a:srgbClr val="FFFFFF"/>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spTree>
    <p:extLst>
      <p:ext uri="{BB962C8B-B14F-4D97-AF65-F5344CB8AC3E}">
        <p14:creationId xmlns:p14="http://schemas.microsoft.com/office/powerpoint/2010/main" val="366463796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mp; Subtitle copy 2">
    <p:spTree>
      <p:nvGrpSpPr>
        <p:cNvPr id="1" name=""/>
        <p:cNvGrpSpPr/>
        <p:nvPr/>
      </p:nvGrpSpPr>
      <p:grpSpPr>
        <a:xfrm>
          <a:off x="0" y="0"/>
          <a:ext cx="0" cy="0"/>
          <a:chOff x="0" y="0"/>
          <a:chExt cx="0" cy="0"/>
        </a:xfrm>
      </p:grpSpPr>
      <p:sp>
        <p:nvSpPr>
          <p:cNvPr id="25" name="Shape 25"/>
          <p:cNvSpPr/>
          <p:nvPr/>
        </p:nvSpPr>
        <p:spPr>
          <a:xfrm>
            <a:off x="-23389" y="-19748"/>
            <a:ext cx="13051578" cy="6862023"/>
          </a:xfrm>
          <a:prstGeom prst="rect">
            <a:avLst/>
          </a:prstGeom>
          <a:solidFill>
            <a:schemeClr val="accent1"/>
          </a:solidFill>
          <a:ln w="12700">
            <a:miter lim="400000"/>
          </a:ln>
        </p:spPr>
        <p:txBody>
          <a:bodyPr lIns="50800" tIns="50800" rIns="50800" bIns="50800" anchor="ctr"/>
          <a:lstStyle/>
          <a:p>
            <a:pPr algn="ctr">
              <a:defRPr sz="2400">
                <a:solidFill>
                  <a:srgbClr val="FBBD19"/>
                </a:solidFill>
                <a:latin typeface="Helvetica Light"/>
                <a:ea typeface="Helvetica Light"/>
                <a:cs typeface="Helvetica Light"/>
                <a:sym typeface="Helvetica Light"/>
              </a:defRPr>
            </a:pPr>
            <a:endParaRPr/>
          </a:p>
        </p:txBody>
      </p:sp>
      <p:sp>
        <p:nvSpPr>
          <p:cNvPr id="26" name="Shape 26"/>
          <p:cNvSpPr/>
          <p:nvPr/>
        </p:nvSpPr>
        <p:spPr>
          <a:xfrm>
            <a:off x="-23389" y="6701890"/>
            <a:ext cx="13051578" cy="3055343"/>
          </a:xfrm>
          <a:prstGeom prst="rect">
            <a:avLst/>
          </a:prstGeom>
          <a:solidFill>
            <a:schemeClr val="accent2"/>
          </a:solidFill>
          <a:ln w="12700">
            <a:miter lim="400000"/>
          </a:ln>
        </p:spPr>
        <p:txBody>
          <a:bodyPr lIns="50800" tIns="50800" rIns="50800" bIns="50800" anchor="ctr"/>
          <a:lstStyle/>
          <a:p>
            <a:pPr algn="ctr">
              <a:defRPr sz="2400">
                <a:solidFill>
                  <a:srgbClr val="FFFFFF"/>
                </a:solidFill>
                <a:latin typeface="Helvetica Light"/>
                <a:ea typeface="Helvetica Light"/>
                <a:cs typeface="Helvetica Light"/>
                <a:sym typeface="Helvetica Light"/>
              </a:defRPr>
            </a:pPr>
            <a:endParaRPr/>
          </a:p>
        </p:txBody>
      </p:sp>
      <p:sp>
        <p:nvSpPr>
          <p:cNvPr id="27" name="Shape 27"/>
          <p:cNvSpPr>
            <a:spLocks noGrp="1"/>
          </p:cNvSpPr>
          <p:nvPr>
            <p:ph type="body" sz="quarter" idx="13"/>
          </p:nvPr>
        </p:nvSpPr>
        <p:spPr>
          <a:xfrm>
            <a:off x="6833947" y="6936529"/>
            <a:ext cx="5466252" cy="471924"/>
          </a:xfrm>
          <a:prstGeom prst="rect">
            <a:avLst/>
          </a:prstGeom>
        </p:spPr>
        <p:txBody>
          <a:bodyPr>
            <a:spAutoFit/>
          </a:bodyPr>
          <a:lstStyle>
            <a:lvl1pPr>
              <a:defRPr>
                <a:solidFill>
                  <a:schemeClr val="bg1"/>
                </a:solidFill>
              </a:defRPr>
            </a:lvl1pPr>
          </a:lstStyle>
          <a:p>
            <a:pPr marL="0" marR="76200" indent="0" algn="r">
              <a:lnSpc>
                <a:spcPct val="100000"/>
              </a:lnSpc>
              <a:buClrTx/>
              <a:buSzTx/>
              <a:buNone/>
              <a:defRPr>
                <a:solidFill>
                  <a:srgbClr val="FFFFFF"/>
                </a:solidFill>
              </a:defRPr>
            </a:pPr>
            <a:endParaRPr dirty="0"/>
          </a:p>
        </p:txBody>
      </p:sp>
      <p:sp>
        <p:nvSpPr>
          <p:cNvPr id="30" name="Shape 30"/>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267008457"/>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reserve="1">
  <p:cSld name="Title &amp; Subtitle copy">
    <p:spTree>
      <p:nvGrpSpPr>
        <p:cNvPr id="1" name=""/>
        <p:cNvGrpSpPr/>
        <p:nvPr/>
      </p:nvGrpSpPr>
      <p:grpSpPr>
        <a:xfrm>
          <a:off x="0" y="0"/>
          <a:ext cx="0" cy="0"/>
          <a:chOff x="0" y="0"/>
          <a:chExt cx="0" cy="0"/>
        </a:xfrm>
      </p:grpSpPr>
      <p:sp>
        <p:nvSpPr>
          <p:cNvPr id="37" name="Shape 37"/>
          <p:cNvSpPr/>
          <p:nvPr/>
        </p:nvSpPr>
        <p:spPr>
          <a:xfrm>
            <a:off x="-23389" y="6701890"/>
            <a:ext cx="13051578" cy="3055343"/>
          </a:xfrm>
          <a:prstGeom prst="rect">
            <a:avLst/>
          </a:prstGeom>
          <a:solidFill>
            <a:schemeClr val="accent2"/>
          </a:solidFill>
          <a:ln w="12700">
            <a:miter lim="400000"/>
          </a:ln>
        </p:spPr>
        <p:txBody>
          <a:bodyPr lIns="50800" tIns="50800" rIns="50800" bIns="50800" anchor="ctr"/>
          <a:lstStyle/>
          <a:p>
            <a:pPr algn="ctr">
              <a:defRPr sz="2400">
                <a:solidFill>
                  <a:srgbClr val="FFFFFF"/>
                </a:solidFill>
                <a:latin typeface="Helvetica Light"/>
                <a:ea typeface="Helvetica Light"/>
                <a:cs typeface="Helvetica Light"/>
                <a:sym typeface="Helvetica Light"/>
              </a:defRPr>
            </a:pPr>
            <a:endParaRPr/>
          </a:p>
        </p:txBody>
      </p:sp>
      <p:sp>
        <p:nvSpPr>
          <p:cNvPr id="38" name="Shape 38"/>
          <p:cNvSpPr>
            <a:spLocks noGrp="1"/>
          </p:cNvSpPr>
          <p:nvPr>
            <p:ph type="body" sz="quarter" idx="13"/>
          </p:nvPr>
        </p:nvSpPr>
        <p:spPr>
          <a:xfrm>
            <a:off x="1958695" y="5600605"/>
            <a:ext cx="10464801" cy="1422401"/>
          </a:xfrm>
          <a:prstGeom prst="rect">
            <a:avLst/>
          </a:prstGeom>
        </p:spPr>
        <p:txBody>
          <a:bodyPr/>
          <a:lstStyle>
            <a:lvl1pPr marL="0" indent="0" algn="r">
              <a:lnSpc>
                <a:spcPct val="100000"/>
              </a:lnSpc>
              <a:buClrTx/>
              <a:buSzTx/>
              <a:buNone/>
              <a:defRPr sz="6000">
                <a:solidFill>
                  <a:schemeClr val="accent1"/>
                </a:solidFill>
              </a:defRPr>
            </a:lvl1pPr>
          </a:lstStyle>
          <a:p>
            <a:r>
              <a:t>Title Text</a:t>
            </a:r>
          </a:p>
        </p:txBody>
      </p:sp>
      <p:sp>
        <p:nvSpPr>
          <p:cNvPr id="39" name="Shape 39"/>
          <p:cNvSpPr>
            <a:spLocks noGrp="1"/>
          </p:cNvSpPr>
          <p:nvPr>
            <p:ph type="body" sz="quarter" idx="14"/>
          </p:nvPr>
        </p:nvSpPr>
        <p:spPr>
          <a:xfrm>
            <a:off x="6139781" y="6954499"/>
            <a:ext cx="6283715" cy="1422401"/>
          </a:xfrm>
          <a:prstGeom prst="rect">
            <a:avLst/>
          </a:prstGeom>
        </p:spPr>
        <p:txBody>
          <a:bodyPr/>
          <a:lstStyle>
            <a:lvl1pPr marL="0" marR="56388" indent="0" algn="r" defTabSz="432308">
              <a:lnSpc>
                <a:spcPct val="100000"/>
              </a:lnSpc>
              <a:buClrTx/>
              <a:buSzTx/>
              <a:buNone/>
              <a:defRPr sz="1776">
                <a:solidFill>
                  <a:schemeClr val="bg1"/>
                </a:solidFill>
              </a:defRPr>
            </a:lvl1pPr>
            <a:lvl2pPr marL="0" marR="56388" indent="169163" algn="r" defTabSz="432308">
              <a:lnSpc>
                <a:spcPct val="100000"/>
              </a:lnSpc>
              <a:buClrTx/>
              <a:buSzTx/>
              <a:buNone/>
              <a:defRPr sz="1776">
                <a:solidFill>
                  <a:schemeClr val="bg1"/>
                </a:solidFill>
              </a:defRPr>
            </a:lvl2pPr>
            <a:lvl3pPr marL="0" marR="56388" indent="338327" algn="r" defTabSz="432308">
              <a:lnSpc>
                <a:spcPct val="100000"/>
              </a:lnSpc>
              <a:buClrTx/>
              <a:buSzTx/>
              <a:buNone/>
              <a:defRPr sz="1776">
                <a:solidFill>
                  <a:schemeClr val="bg1"/>
                </a:solidFill>
              </a:defRPr>
            </a:lvl3pPr>
            <a:lvl4pPr marL="0" marR="56388" indent="507491" algn="r" defTabSz="432308">
              <a:lnSpc>
                <a:spcPct val="100000"/>
              </a:lnSpc>
              <a:buClrTx/>
              <a:buSzTx/>
              <a:buNone/>
              <a:defRPr sz="1776">
                <a:solidFill>
                  <a:schemeClr val="bg1"/>
                </a:solidFill>
              </a:defRPr>
            </a:lvl4pPr>
            <a:lvl5pPr marL="0" marR="56388" indent="676655" algn="r" defTabSz="432308">
              <a:lnSpc>
                <a:spcPct val="100000"/>
              </a:lnSpc>
              <a:buClrTx/>
              <a:buSzTx/>
              <a:buNone/>
              <a:defRPr sz="1776">
                <a:solidFill>
                  <a:schemeClr val="bg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84911102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reserve="1">
  <p:cSld name="Title &amp; Bullets">
    <p:spTree>
      <p:nvGrpSpPr>
        <p:cNvPr id="1" name=""/>
        <p:cNvGrpSpPr/>
        <p:nvPr/>
      </p:nvGrpSpPr>
      <p:grpSpPr>
        <a:xfrm>
          <a:off x="0" y="0"/>
          <a:ext cx="0" cy="0"/>
          <a:chOff x="0" y="0"/>
          <a:chExt cx="0" cy="0"/>
        </a:xfrm>
      </p:grpSpPr>
      <p:sp>
        <p:nvSpPr>
          <p:cNvPr id="48" name="Shape 48"/>
          <p:cNvSpPr>
            <a:spLocks noGrp="1"/>
          </p:cNvSpPr>
          <p:nvPr>
            <p:ph type="title" hasCustomPrompt="1"/>
          </p:nvPr>
        </p:nvSpPr>
        <p:spPr>
          <a:xfrm>
            <a:off x="557784" y="228600"/>
            <a:ext cx="11099800" cy="1524000"/>
          </a:xfrm>
          <a:prstGeom prst="rect">
            <a:avLst/>
          </a:prstGeom>
        </p:spPr>
        <p:txBody>
          <a:bodyPr>
            <a:normAutofit/>
          </a:bodyPr>
          <a:lstStyle>
            <a:lvl1pPr>
              <a:defRPr sz="5400" b="1" baseline="0"/>
            </a:lvl1pPr>
          </a:lstStyle>
          <a:p>
            <a:r>
              <a:rPr dirty="0"/>
              <a:t>Title </a:t>
            </a:r>
            <a:r>
              <a:rPr dirty="0" smtClean="0"/>
              <a:t>Text</a:t>
            </a:r>
            <a:r>
              <a:rPr lang="en-US" dirty="0" smtClean="0"/>
              <a:t/>
            </a:r>
            <a:br>
              <a:rPr lang="en-US" dirty="0" smtClean="0"/>
            </a:br>
            <a:r>
              <a:rPr lang="en-US" dirty="0" smtClean="0"/>
              <a:t>Second Row</a:t>
            </a:r>
            <a:endParaRPr dirty="0"/>
          </a:p>
        </p:txBody>
      </p:sp>
      <p:sp>
        <p:nvSpPr>
          <p:cNvPr id="49" name="Shape 49"/>
          <p:cNvSpPr>
            <a:spLocks noGrp="1"/>
          </p:cNvSpPr>
          <p:nvPr>
            <p:ph type="body" idx="1"/>
          </p:nvPr>
        </p:nvSpPr>
        <p:spPr>
          <a:xfrm>
            <a:off x="557784" y="1972222"/>
            <a:ext cx="11099800" cy="6104978"/>
          </a:xfrm>
          <a:prstGeom prst="rect">
            <a:avLst/>
          </a:prstGeom>
        </p:spPr>
        <p:txBody>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
        <p:nvSpPr>
          <p:cNvPr id="5" name="Shape 4"/>
          <p:cNvSpPr/>
          <p:nvPr userDrawn="1"/>
        </p:nvSpPr>
        <p:spPr>
          <a:xfrm>
            <a:off x="-23389" y="8383530"/>
            <a:ext cx="13051578" cy="1389818"/>
          </a:xfrm>
          <a:prstGeom prst="rect">
            <a:avLst/>
          </a:prstGeom>
          <a:solidFill>
            <a:schemeClr val="accent2"/>
          </a:solidFill>
          <a:ln w="12700">
            <a:miter lim="400000"/>
          </a:ln>
        </p:spPr>
        <p:txBody>
          <a:bodyPr lIns="50800" tIns="50800" rIns="50800" bIns="50800" anchor="ctr"/>
          <a:lstStyle/>
          <a:p>
            <a:pPr algn="ctr">
              <a:defRPr sz="2400">
                <a:solidFill>
                  <a:srgbClr val="FFFFFF"/>
                </a:solidFill>
                <a:latin typeface="Helvetica Light"/>
                <a:ea typeface="Helvetica Light"/>
                <a:cs typeface="Helvetica Light"/>
                <a:sym typeface="Helvetica Light"/>
              </a:defRPr>
            </a:pPr>
            <a:endParaRPr/>
          </a:p>
        </p:txBody>
      </p:sp>
    </p:spTree>
    <p:extLst>
      <p:ext uri="{BB962C8B-B14F-4D97-AF65-F5344CB8AC3E}">
        <p14:creationId xmlns:p14="http://schemas.microsoft.com/office/powerpoint/2010/main" val="3797407504"/>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reserve="1">
  <p:cSld name="1_Title &amp; Bullets">
    <p:spTree>
      <p:nvGrpSpPr>
        <p:cNvPr id="1" name=""/>
        <p:cNvGrpSpPr/>
        <p:nvPr/>
      </p:nvGrpSpPr>
      <p:grpSpPr>
        <a:xfrm>
          <a:off x="0" y="0"/>
          <a:ext cx="0" cy="0"/>
          <a:chOff x="0" y="0"/>
          <a:chExt cx="0" cy="0"/>
        </a:xfrm>
      </p:grpSpPr>
      <p:sp>
        <p:nvSpPr>
          <p:cNvPr id="48" name="Shape 48"/>
          <p:cNvSpPr>
            <a:spLocks noGrp="1"/>
          </p:cNvSpPr>
          <p:nvPr>
            <p:ph type="title"/>
          </p:nvPr>
        </p:nvSpPr>
        <p:spPr>
          <a:xfrm>
            <a:off x="557784" y="228600"/>
            <a:ext cx="11099800" cy="1122101"/>
          </a:xfrm>
          <a:prstGeom prst="rect">
            <a:avLst/>
          </a:prstGeom>
        </p:spPr>
        <p:txBody>
          <a:bodyPr>
            <a:normAutofit/>
          </a:bodyPr>
          <a:lstStyle>
            <a:lvl1pPr>
              <a:defRPr sz="5400" b="1"/>
            </a:lvl1pPr>
          </a:lstStyle>
          <a:p>
            <a:r>
              <a:rPr dirty="0"/>
              <a:t>Title Text</a:t>
            </a:r>
          </a:p>
        </p:txBody>
      </p:sp>
      <p:sp>
        <p:nvSpPr>
          <p:cNvPr id="49" name="Shape 49"/>
          <p:cNvSpPr>
            <a:spLocks noGrp="1"/>
          </p:cNvSpPr>
          <p:nvPr>
            <p:ph type="body" idx="1"/>
          </p:nvPr>
        </p:nvSpPr>
        <p:spPr>
          <a:xfrm>
            <a:off x="557784" y="1515022"/>
            <a:ext cx="11099800" cy="610497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
        <p:nvSpPr>
          <p:cNvPr id="2" name="Rectangle 1"/>
          <p:cNvSpPr/>
          <p:nvPr userDrawn="1"/>
        </p:nvSpPr>
        <p:spPr>
          <a:xfrm>
            <a:off x="0" y="8305800"/>
            <a:ext cx="13004800" cy="1524000"/>
          </a:xfrm>
          <a:prstGeom prst="rect">
            <a:avLst/>
          </a:prstGeom>
          <a:solidFill>
            <a:srgbClr val="FFFFFF"/>
          </a:solidFill>
          <a:ln w="12700" cap="flat">
            <a:solidFill>
              <a:srgbClr val="FFFFFF"/>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spTree>
    <p:extLst>
      <p:ext uri="{BB962C8B-B14F-4D97-AF65-F5344CB8AC3E}">
        <p14:creationId xmlns:p14="http://schemas.microsoft.com/office/powerpoint/2010/main" val="61811838"/>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2_Title &amp; Bullets">
    <p:spTree>
      <p:nvGrpSpPr>
        <p:cNvPr id="1" name=""/>
        <p:cNvGrpSpPr/>
        <p:nvPr/>
      </p:nvGrpSpPr>
      <p:grpSpPr>
        <a:xfrm>
          <a:off x="0" y="0"/>
          <a:ext cx="0" cy="0"/>
          <a:chOff x="0" y="0"/>
          <a:chExt cx="0" cy="0"/>
        </a:xfrm>
      </p:grpSpPr>
      <p:sp>
        <p:nvSpPr>
          <p:cNvPr id="48" name="Shape 48"/>
          <p:cNvSpPr>
            <a:spLocks noGrp="1"/>
          </p:cNvSpPr>
          <p:nvPr>
            <p:ph type="title"/>
          </p:nvPr>
        </p:nvSpPr>
        <p:spPr>
          <a:xfrm>
            <a:off x="557784" y="228600"/>
            <a:ext cx="11099800" cy="1122101"/>
          </a:xfrm>
          <a:prstGeom prst="rect">
            <a:avLst/>
          </a:prstGeom>
        </p:spPr>
        <p:txBody>
          <a:bodyPr>
            <a:normAutofit/>
          </a:bodyPr>
          <a:lstStyle>
            <a:lvl1pPr>
              <a:defRPr sz="5400" b="1"/>
            </a:lvl1pPr>
          </a:lstStyle>
          <a:p>
            <a:r>
              <a:rPr dirty="0"/>
              <a:t>Title Text</a:t>
            </a:r>
          </a:p>
        </p:txBody>
      </p:sp>
      <p:sp>
        <p:nvSpPr>
          <p:cNvPr id="49" name="Shape 49"/>
          <p:cNvSpPr>
            <a:spLocks noGrp="1"/>
          </p:cNvSpPr>
          <p:nvPr>
            <p:ph type="body" idx="1"/>
          </p:nvPr>
        </p:nvSpPr>
        <p:spPr>
          <a:xfrm>
            <a:off x="557784" y="1515022"/>
            <a:ext cx="11099800" cy="610497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242211941"/>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557784" y="228600"/>
            <a:ext cx="11099800" cy="11221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r>
              <a:rPr dirty="0"/>
              <a:t>Title Text</a:t>
            </a:r>
          </a:p>
        </p:txBody>
      </p:sp>
      <p:sp>
        <p:nvSpPr>
          <p:cNvPr id="3" name="Shape 3"/>
          <p:cNvSpPr>
            <a:spLocks noGrp="1"/>
          </p:cNvSpPr>
          <p:nvPr>
            <p:ph type="body" idx="1"/>
          </p:nvPr>
        </p:nvSpPr>
        <p:spPr>
          <a:xfrm>
            <a:off x="557784" y="1591222"/>
            <a:ext cx="11099800" cy="6104978"/>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4" name="Shape 4"/>
          <p:cNvSpPr/>
          <p:nvPr/>
        </p:nvSpPr>
        <p:spPr>
          <a:xfrm>
            <a:off x="-23389" y="8383530"/>
            <a:ext cx="13051578" cy="1389818"/>
          </a:xfrm>
          <a:prstGeom prst="rect">
            <a:avLst/>
          </a:prstGeom>
          <a:solidFill>
            <a:schemeClr val="accent2"/>
          </a:solidFill>
          <a:ln w="12700">
            <a:miter lim="400000"/>
          </a:ln>
        </p:spPr>
        <p:txBody>
          <a:bodyPr lIns="50800" tIns="50800" rIns="50800" bIns="50800" anchor="ctr"/>
          <a:lstStyle/>
          <a:p>
            <a:pPr algn="ctr">
              <a:defRPr sz="2400">
                <a:solidFill>
                  <a:srgbClr val="FFFFFF"/>
                </a:solidFill>
                <a:latin typeface="Helvetica Light"/>
                <a:ea typeface="Helvetica Light"/>
                <a:cs typeface="Helvetica Light"/>
                <a:sym typeface="Helvetica Light"/>
              </a:defRPr>
            </a:pPr>
            <a:endParaRPr/>
          </a:p>
        </p:txBody>
      </p:sp>
      <p:sp>
        <p:nvSpPr>
          <p:cNvPr id="6" name="Shape 6"/>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lgn="ctr">
              <a:defRPr sz="1800">
                <a:solidFill>
                  <a:srgbClr val="000000"/>
                </a:solidFill>
                <a:latin typeface="Helvetica Light"/>
                <a:ea typeface="Helvetica Light"/>
                <a:cs typeface="Helvetica Light"/>
                <a:sym typeface="Helvetica Light"/>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50" r:id="rId1"/>
    <p:sldLayoutId id="2147483652" r:id="rId2"/>
    <p:sldLayoutId id="2147483653" r:id="rId3"/>
  </p:sldLayoutIdLst>
  <p:transition spd="med"/>
  <p:txStyles>
    <p:titleStyle>
      <a:lvl1pPr marL="0" marR="0" indent="0" algn="l" defTabSz="584200" rtl="0" latinLnBrk="0">
        <a:lnSpc>
          <a:spcPct val="100000"/>
        </a:lnSpc>
        <a:spcBef>
          <a:spcPts val="0"/>
        </a:spcBef>
        <a:spcAft>
          <a:spcPts val="0"/>
        </a:spcAft>
        <a:buClrTx/>
        <a:buSzTx/>
        <a:buFontTx/>
        <a:buNone/>
        <a:tabLst/>
        <a:defRPr sz="5400" b="1" i="0" u="none" strike="noStrike" cap="none" spc="0" baseline="0">
          <a:ln>
            <a:noFill/>
          </a:ln>
          <a:solidFill>
            <a:schemeClr val="accent1"/>
          </a:solidFill>
          <a:uFillTx/>
          <a:latin typeface="Corbel"/>
          <a:ea typeface="Corbel"/>
          <a:cs typeface="Corbel"/>
          <a:sym typeface="Calibri"/>
        </a:defRPr>
      </a:lvl1pPr>
      <a:lvl2pPr marL="0" marR="0" indent="2286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2pPr>
      <a:lvl3pPr marL="0" marR="0" indent="4572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3pPr>
      <a:lvl4pPr marL="0" marR="0" indent="6858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4pPr>
      <a:lvl5pPr marL="0" marR="0" indent="9144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5pPr>
      <a:lvl6pPr marL="0" marR="0" indent="11430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6pPr>
      <a:lvl7pPr marL="0" marR="0" indent="13716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7pPr>
      <a:lvl8pPr marL="0" marR="0" indent="16002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8pPr>
      <a:lvl9pPr marL="0" marR="0" indent="18288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9pPr>
    </p:titleStyle>
    <p:bodyStyle>
      <a:lvl1pPr marL="2963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1pPr>
      <a:lvl2pPr marL="7408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2pPr>
      <a:lvl3pPr marL="11853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3pPr>
      <a:lvl4pPr marL="16298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4pPr>
      <a:lvl5pPr marL="20743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5pPr>
      <a:lvl6pPr marL="2518833" marR="0" indent="-296333" algn="l" defTabSz="584200" rtl="0" latinLnBrk="0">
        <a:lnSpc>
          <a:spcPct val="150000"/>
        </a:lnSpc>
        <a:spcBef>
          <a:spcPts val="0"/>
        </a:spcBef>
        <a:spcAft>
          <a:spcPts val="0"/>
        </a:spcAft>
        <a:buClr>
          <a:srgbClr val="CB2C30"/>
        </a:buClr>
        <a:buSzPct val="75000"/>
        <a:buFontTx/>
        <a:buChar char="•"/>
        <a:tabLst/>
        <a:defRPr sz="2400" b="0" i="0" u="none" strike="noStrike" cap="none" spc="0" baseline="0">
          <a:ln>
            <a:noFill/>
          </a:ln>
          <a:solidFill>
            <a:srgbClr val="2B4051"/>
          </a:solidFill>
          <a:uFillTx/>
          <a:latin typeface="+mn-lt"/>
          <a:ea typeface="+mn-ea"/>
          <a:cs typeface="+mn-cs"/>
          <a:sym typeface="Calibri"/>
        </a:defRPr>
      </a:lvl6pPr>
      <a:lvl7pPr marL="2963333" marR="0" indent="-296333" algn="l" defTabSz="584200" rtl="0" latinLnBrk="0">
        <a:lnSpc>
          <a:spcPct val="150000"/>
        </a:lnSpc>
        <a:spcBef>
          <a:spcPts val="0"/>
        </a:spcBef>
        <a:spcAft>
          <a:spcPts val="0"/>
        </a:spcAft>
        <a:buClr>
          <a:srgbClr val="CB2C30"/>
        </a:buClr>
        <a:buSzPct val="75000"/>
        <a:buFontTx/>
        <a:buChar char="•"/>
        <a:tabLst/>
        <a:defRPr sz="2400" b="0" i="0" u="none" strike="noStrike" cap="none" spc="0" baseline="0">
          <a:ln>
            <a:noFill/>
          </a:ln>
          <a:solidFill>
            <a:srgbClr val="2B4051"/>
          </a:solidFill>
          <a:uFillTx/>
          <a:latin typeface="+mn-lt"/>
          <a:ea typeface="+mn-ea"/>
          <a:cs typeface="+mn-cs"/>
          <a:sym typeface="Calibri"/>
        </a:defRPr>
      </a:lvl7pPr>
      <a:lvl8pPr marL="3407833" marR="0" indent="-296333" algn="l" defTabSz="584200" rtl="0" latinLnBrk="0">
        <a:lnSpc>
          <a:spcPct val="150000"/>
        </a:lnSpc>
        <a:spcBef>
          <a:spcPts val="0"/>
        </a:spcBef>
        <a:spcAft>
          <a:spcPts val="0"/>
        </a:spcAft>
        <a:buClr>
          <a:srgbClr val="CB2C30"/>
        </a:buClr>
        <a:buSzPct val="75000"/>
        <a:buFontTx/>
        <a:buChar char="•"/>
        <a:tabLst/>
        <a:defRPr sz="2400" b="0" i="0" u="none" strike="noStrike" cap="none" spc="0" baseline="0">
          <a:ln>
            <a:noFill/>
          </a:ln>
          <a:solidFill>
            <a:srgbClr val="2B4051"/>
          </a:solidFill>
          <a:uFillTx/>
          <a:latin typeface="+mn-lt"/>
          <a:ea typeface="+mn-ea"/>
          <a:cs typeface="+mn-cs"/>
          <a:sym typeface="Calibri"/>
        </a:defRPr>
      </a:lvl8pPr>
      <a:lvl9pPr marL="3852333" marR="0" indent="-296333" algn="l" defTabSz="584200" rtl="0" latinLnBrk="0">
        <a:lnSpc>
          <a:spcPct val="150000"/>
        </a:lnSpc>
        <a:spcBef>
          <a:spcPts val="0"/>
        </a:spcBef>
        <a:spcAft>
          <a:spcPts val="0"/>
        </a:spcAft>
        <a:buClr>
          <a:srgbClr val="CB2C30"/>
        </a:buClr>
        <a:buSzPct val="75000"/>
        <a:buFontTx/>
        <a:buChar char="•"/>
        <a:tabLst/>
        <a:defRPr sz="2400" b="0" i="0" u="none" strike="noStrike" cap="none" spc="0" baseline="0">
          <a:ln>
            <a:noFill/>
          </a:ln>
          <a:solidFill>
            <a:srgbClr val="2B4051"/>
          </a:solidFill>
          <a:uFillTx/>
          <a:latin typeface="+mn-lt"/>
          <a:ea typeface="+mn-ea"/>
          <a:cs typeface="+mn-cs"/>
          <a:sym typeface="Calibri"/>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557784" y="228600"/>
            <a:ext cx="11099800" cy="11221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r>
              <a:rPr dirty="0"/>
              <a:t>Title Text</a:t>
            </a:r>
          </a:p>
        </p:txBody>
      </p:sp>
      <p:sp>
        <p:nvSpPr>
          <p:cNvPr id="3" name="Shape 3"/>
          <p:cNvSpPr>
            <a:spLocks noGrp="1"/>
          </p:cNvSpPr>
          <p:nvPr>
            <p:ph type="body" idx="1"/>
          </p:nvPr>
        </p:nvSpPr>
        <p:spPr>
          <a:xfrm>
            <a:off x="557784" y="1591222"/>
            <a:ext cx="11099800" cy="6104978"/>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4" name="Shape 4"/>
          <p:cNvSpPr/>
          <p:nvPr/>
        </p:nvSpPr>
        <p:spPr>
          <a:xfrm>
            <a:off x="-23389" y="9078438"/>
            <a:ext cx="13051578" cy="694909"/>
          </a:xfrm>
          <a:prstGeom prst="rect">
            <a:avLst/>
          </a:prstGeom>
          <a:solidFill>
            <a:schemeClr val="accent2"/>
          </a:solidFill>
          <a:ln w="12700">
            <a:miter lim="400000"/>
          </a:ln>
        </p:spPr>
        <p:txBody>
          <a:bodyPr lIns="50800" tIns="50800" rIns="50800" bIns="50800" anchor="ctr"/>
          <a:lstStyle/>
          <a:p>
            <a:pPr algn="ctr">
              <a:defRPr sz="2400">
                <a:solidFill>
                  <a:srgbClr val="FFFFFF"/>
                </a:solidFill>
                <a:latin typeface="Helvetica Light"/>
                <a:ea typeface="Helvetica Light"/>
                <a:cs typeface="Helvetica Light"/>
                <a:sym typeface="Helvetica Light"/>
              </a:defRPr>
            </a:pPr>
            <a:endParaRPr/>
          </a:p>
        </p:txBody>
      </p:sp>
      <p:sp>
        <p:nvSpPr>
          <p:cNvPr id="6" name="Shape 6"/>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lgn="ctr">
              <a:defRPr sz="1800">
                <a:solidFill>
                  <a:srgbClr val="000000"/>
                </a:solidFill>
                <a:latin typeface="Helvetica Light"/>
                <a:ea typeface="Helvetica Light"/>
                <a:cs typeface="Helvetica Light"/>
                <a:sym typeface="Helvetica Light"/>
              </a:defRPr>
            </a:lvl1pPr>
          </a:lstStyle>
          <a:p>
            <a:fld id="{86CB4B4D-7CA3-9044-876B-883B54F8677D}" type="slidenum">
              <a:t>‹#›</a:t>
            </a:fld>
            <a:endParaRPr/>
          </a:p>
        </p:txBody>
      </p:sp>
    </p:spTree>
    <p:extLst>
      <p:ext uri="{BB962C8B-B14F-4D97-AF65-F5344CB8AC3E}">
        <p14:creationId xmlns:p14="http://schemas.microsoft.com/office/powerpoint/2010/main" val="3222978670"/>
      </p:ext>
    </p:extLst>
  </p:cSld>
  <p:clrMap bg1="dk1" tx1="lt1" bg2="dk2"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Lst>
  <p:transition spd="med"/>
  <p:txStyles>
    <p:titleStyle>
      <a:lvl1pPr marL="0" marR="0" indent="0" algn="l" defTabSz="584200" rtl="0" latinLnBrk="0">
        <a:lnSpc>
          <a:spcPct val="100000"/>
        </a:lnSpc>
        <a:spcBef>
          <a:spcPts val="0"/>
        </a:spcBef>
        <a:spcAft>
          <a:spcPts val="0"/>
        </a:spcAft>
        <a:buClrTx/>
        <a:buSzTx/>
        <a:buFontTx/>
        <a:buNone/>
        <a:tabLst/>
        <a:defRPr sz="5400" b="1" i="0" u="none" strike="noStrike" cap="none" spc="0" baseline="0">
          <a:ln>
            <a:noFill/>
          </a:ln>
          <a:solidFill>
            <a:schemeClr val="accent1"/>
          </a:solidFill>
          <a:uFillTx/>
          <a:latin typeface="Corbel"/>
          <a:ea typeface="Corbel"/>
          <a:cs typeface="Corbel"/>
          <a:sym typeface="Calibri"/>
        </a:defRPr>
      </a:lvl1pPr>
      <a:lvl2pPr marL="0" marR="0" indent="2286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2pPr>
      <a:lvl3pPr marL="0" marR="0" indent="4572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3pPr>
      <a:lvl4pPr marL="0" marR="0" indent="6858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4pPr>
      <a:lvl5pPr marL="0" marR="0" indent="9144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5pPr>
      <a:lvl6pPr marL="0" marR="0" indent="11430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6pPr>
      <a:lvl7pPr marL="0" marR="0" indent="13716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7pPr>
      <a:lvl8pPr marL="0" marR="0" indent="16002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8pPr>
      <a:lvl9pPr marL="0" marR="0" indent="18288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9pPr>
    </p:titleStyle>
    <p:bodyStyle>
      <a:lvl1pPr marL="2963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1pPr>
      <a:lvl2pPr marL="7408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2pPr>
      <a:lvl3pPr marL="11853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3pPr>
      <a:lvl4pPr marL="16298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4pPr>
      <a:lvl5pPr marL="20743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5pPr>
      <a:lvl6pPr marL="2518833" marR="0" indent="-296333" algn="l" defTabSz="584200" rtl="0" latinLnBrk="0">
        <a:lnSpc>
          <a:spcPct val="150000"/>
        </a:lnSpc>
        <a:spcBef>
          <a:spcPts val="0"/>
        </a:spcBef>
        <a:spcAft>
          <a:spcPts val="0"/>
        </a:spcAft>
        <a:buClr>
          <a:srgbClr val="CB2C30"/>
        </a:buClr>
        <a:buSzPct val="75000"/>
        <a:buFontTx/>
        <a:buChar char="•"/>
        <a:tabLst/>
        <a:defRPr sz="2400" b="0" i="0" u="none" strike="noStrike" cap="none" spc="0" baseline="0">
          <a:ln>
            <a:noFill/>
          </a:ln>
          <a:solidFill>
            <a:srgbClr val="2B4051"/>
          </a:solidFill>
          <a:uFillTx/>
          <a:latin typeface="+mn-lt"/>
          <a:ea typeface="+mn-ea"/>
          <a:cs typeface="+mn-cs"/>
          <a:sym typeface="Calibri"/>
        </a:defRPr>
      </a:lvl6pPr>
      <a:lvl7pPr marL="2963333" marR="0" indent="-296333" algn="l" defTabSz="584200" rtl="0" latinLnBrk="0">
        <a:lnSpc>
          <a:spcPct val="150000"/>
        </a:lnSpc>
        <a:spcBef>
          <a:spcPts val="0"/>
        </a:spcBef>
        <a:spcAft>
          <a:spcPts val="0"/>
        </a:spcAft>
        <a:buClr>
          <a:srgbClr val="CB2C30"/>
        </a:buClr>
        <a:buSzPct val="75000"/>
        <a:buFontTx/>
        <a:buChar char="•"/>
        <a:tabLst/>
        <a:defRPr sz="2400" b="0" i="0" u="none" strike="noStrike" cap="none" spc="0" baseline="0">
          <a:ln>
            <a:noFill/>
          </a:ln>
          <a:solidFill>
            <a:srgbClr val="2B4051"/>
          </a:solidFill>
          <a:uFillTx/>
          <a:latin typeface="+mn-lt"/>
          <a:ea typeface="+mn-ea"/>
          <a:cs typeface="+mn-cs"/>
          <a:sym typeface="Calibri"/>
        </a:defRPr>
      </a:lvl7pPr>
      <a:lvl8pPr marL="3407833" marR="0" indent="-296333" algn="l" defTabSz="584200" rtl="0" latinLnBrk="0">
        <a:lnSpc>
          <a:spcPct val="150000"/>
        </a:lnSpc>
        <a:spcBef>
          <a:spcPts val="0"/>
        </a:spcBef>
        <a:spcAft>
          <a:spcPts val="0"/>
        </a:spcAft>
        <a:buClr>
          <a:srgbClr val="CB2C30"/>
        </a:buClr>
        <a:buSzPct val="75000"/>
        <a:buFontTx/>
        <a:buChar char="•"/>
        <a:tabLst/>
        <a:defRPr sz="2400" b="0" i="0" u="none" strike="noStrike" cap="none" spc="0" baseline="0">
          <a:ln>
            <a:noFill/>
          </a:ln>
          <a:solidFill>
            <a:srgbClr val="2B4051"/>
          </a:solidFill>
          <a:uFillTx/>
          <a:latin typeface="+mn-lt"/>
          <a:ea typeface="+mn-ea"/>
          <a:cs typeface="+mn-cs"/>
          <a:sym typeface="Calibri"/>
        </a:defRPr>
      </a:lvl8pPr>
      <a:lvl9pPr marL="3852333" marR="0" indent="-296333" algn="l" defTabSz="584200" rtl="0" latinLnBrk="0">
        <a:lnSpc>
          <a:spcPct val="150000"/>
        </a:lnSpc>
        <a:spcBef>
          <a:spcPts val="0"/>
        </a:spcBef>
        <a:spcAft>
          <a:spcPts val="0"/>
        </a:spcAft>
        <a:buClr>
          <a:srgbClr val="CB2C30"/>
        </a:buClr>
        <a:buSzPct val="75000"/>
        <a:buFontTx/>
        <a:buChar char="•"/>
        <a:tabLst/>
        <a:defRPr sz="2400" b="0" i="0" u="none" strike="noStrike" cap="none" spc="0" baseline="0">
          <a:ln>
            <a:noFill/>
          </a:ln>
          <a:solidFill>
            <a:srgbClr val="2B4051"/>
          </a:solidFill>
          <a:uFillTx/>
          <a:latin typeface="+mn-lt"/>
          <a:ea typeface="+mn-ea"/>
          <a:cs typeface="+mn-cs"/>
          <a:sym typeface="Calibri"/>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owerofpossibility.org/" TargetMode="External"/><Relationship Id="rId2" Type="http://schemas.openxmlformats.org/officeDocument/2006/relationships/image" Target="../media/image5.png"/><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p:cNvSpPr>
          <p:nvPr>
            <p:ph type="body" idx="4294967295"/>
          </p:nvPr>
        </p:nvSpPr>
        <p:spPr>
          <a:xfrm>
            <a:off x="342872" y="4267200"/>
            <a:ext cx="12661927" cy="2107300"/>
          </a:xfrm>
          <a:prstGeom prst="rect">
            <a:avLst/>
          </a:prstGeom>
          <a:extLst>
            <a:ext uri="{C572A759-6A51-4108-AA02-DFA0A04FC94B}">
              <ma14:wrappingTextBoxFlag xmlns="" xmlns:ma14="http://schemas.microsoft.com/office/mac/drawingml/2011/main" val="1"/>
            </a:ext>
          </a:extLst>
        </p:spPr>
        <p:txBody>
          <a:bodyPr>
            <a:normAutofit fontScale="85000" lnSpcReduction="10000"/>
          </a:bodyPr>
          <a:lstStyle/>
          <a:p>
            <a:pPr marL="0" indent="0">
              <a:lnSpc>
                <a:spcPct val="100000"/>
              </a:lnSpc>
              <a:buClrTx/>
              <a:buSzTx/>
              <a:buNone/>
              <a:defRPr sz="6000">
                <a:solidFill>
                  <a:srgbClr val="160D45"/>
                </a:solidFill>
              </a:defRPr>
            </a:pPr>
            <a:r>
              <a:rPr lang="en-US" sz="3000" dirty="0">
                <a:solidFill>
                  <a:srgbClr val="FD7A49"/>
                </a:solidFill>
                <a:latin typeface="Corbel"/>
                <a:cs typeface="Corbel"/>
              </a:rPr>
              <a:t>The Moment to Explore Strategic Partnerships: </a:t>
            </a:r>
            <a:r>
              <a:rPr lang="en-US" sz="4800" b="1" dirty="0" smtClean="0">
                <a:solidFill>
                  <a:srgbClr val="FD7A49"/>
                </a:solidFill>
                <a:latin typeface="Corbel"/>
                <a:cs typeface="Corbel"/>
              </a:rPr>
              <a:t/>
            </a:r>
            <a:br>
              <a:rPr lang="en-US" sz="4800" b="1" dirty="0" smtClean="0">
                <a:solidFill>
                  <a:srgbClr val="FD7A49"/>
                </a:solidFill>
                <a:latin typeface="Corbel"/>
                <a:cs typeface="Corbel"/>
              </a:rPr>
            </a:br>
            <a:r>
              <a:rPr lang="en-US" sz="13000" dirty="0" smtClean="0">
                <a:solidFill>
                  <a:srgbClr val="FD7A49"/>
                </a:solidFill>
                <a:latin typeface="Corbel"/>
                <a:cs typeface="Corbel"/>
              </a:rPr>
              <a:t>Adapting to Change</a:t>
            </a:r>
            <a:endParaRPr sz="13000" dirty="0">
              <a:solidFill>
                <a:srgbClr val="FD7A49"/>
              </a:solidFill>
              <a:latin typeface="Corbel"/>
              <a:cs typeface="Corbel"/>
            </a:endParaRPr>
          </a:p>
        </p:txBody>
      </p:sp>
      <p:grpSp>
        <p:nvGrpSpPr>
          <p:cNvPr id="5" name="Group 4"/>
          <p:cNvGrpSpPr/>
          <p:nvPr/>
        </p:nvGrpSpPr>
        <p:grpSpPr>
          <a:xfrm>
            <a:off x="482600" y="8077200"/>
            <a:ext cx="7626828" cy="1234482"/>
            <a:chOff x="482600" y="8250978"/>
            <a:chExt cx="6553200" cy="1060704"/>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2600" y="8250978"/>
              <a:ext cx="4940299" cy="997415"/>
            </a:xfrm>
            <a:prstGeom prst="rect">
              <a:avLst/>
            </a:prstGeom>
          </p:spPr>
        </p:pic>
        <p:pic>
          <p:nvPicPr>
            <p:cNvPr id="4" name="Picture 3" descr="tagline-reverse-onelin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25600" y="9067800"/>
              <a:ext cx="5410200" cy="243882"/>
            </a:xfrm>
            <a:prstGeom prst="rect">
              <a:avLst/>
            </a:prstGeom>
          </p:spPr>
        </p:pic>
      </p:gr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9381" y="710181"/>
            <a:ext cx="1271019" cy="1271019"/>
          </a:xfrm>
          <a:prstGeom prst="rect">
            <a:avLst/>
          </a:prstGeom>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p:cNvSpPr>
          <p:nvPr>
            <p:ph type="title"/>
          </p:nvPr>
        </p:nvSpPr>
        <p:spPr>
          <a:xfrm>
            <a:off x="557784" y="228600"/>
            <a:ext cx="11099800" cy="1676400"/>
          </a:xfrm>
          <a:prstGeom prst="rect">
            <a:avLst/>
          </a:prstGeom>
        </p:spPr>
        <p:txBody>
          <a:bodyPr>
            <a:normAutofit/>
          </a:bodyPr>
          <a:lstStyle/>
          <a:p>
            <a:r>
              <a:rPr lang="en-US" sz="7000" b="0" dirty="0" smtClean="0">
                <a:solidFill>
                  <a:schemeClr val="accent1"/>
                </a:solidFill>
                <a:latin typeface="Corbel"/>
                <a:cs typeface="Corbel"/>
              </a:rPr>
              <a:t>Why now?</a:t>
            </a:r>
            <a:endParaRPr lang="en-US" sz="7000" b="0" dirty="0">
              <a:solidFill>
                <a:schemeClr val="accent1"/>
              </a:solidFill>
              <a:latin typeface="Corbel"/>
              <a:cs typeface="Corbel"/>
            </a:endParaRPr>
          </a:p>
        </p:txBody>
      </p:sp>
      <p:sp>
        <p:nvSpPr>
          <p:cNvPr id="2" name="TextBox 1"/>
          <p:cNvSpPr txBox="1"/>
          <p:nvPr/>
        </p:nvSpPr>
        <p:spPr>
          <a:xfrm>
            <a:off x="635000" y="4490512"/>
            <a:ext cx="11734800" cy="10720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a:spcAft>
                <a:spcPts val="1800"/>
              </a:spcAft>
              <a:buClr>
                <a:schemeClr val="accent1"/>
              </a:buClr>
            </a:pPr>
            <a:r>
              <a:rPr lang="en-US" sz="2400" b="1" dirty="0">
                <a:solidFill>
                  <a:schemeClr val="bg1"/>
                </a:solidFill>
                <a:latin typeface="Corbel"/>
                <a:cs typeface="Corbel"/>
              </a:rPr>
              <a:t>Oftentimes, that means considering how a </a:t>
            </a:r>
            <a:r>
              <a:rPr lang="en-US" sz="2400" b="1" u="sng" dirty="0">
                <a:solidFill>
                  <a:srgbClr val="FD7A49"/>
                </a:solidFill>
                <a:latin typeface="Corbel"/>
                <a:cs typeface="Corbel"/>
              </a:rPr>
              <a:t>strategic alliance or restructuring</a:t>
            </a:r>
            <a:r>
              <a:rPr lang="en-US" sz="2400" b="1" dirty="0">
                <a:solidFill>
                  <a:srgbClr val="FD7A49"/>
                </a:solidFill>
                <a:latin typeface="Corbel"/>
                <a:cs typeface="Corbel"/>
              </a:rPr>
              <a:t> </a:t>
            </a:r>
            <a:r>
              <a:rPr lang="en-US" sz="2400" b="1" dirty="0" smtClean="0">
                <a:solidFill>
                  <a:srgbClr val="FD7A49"/>
                </a:solidFill>
                <a:latin typeface="Corbel"/>
                <a:cs typeface="Corbel"/>
              </a:rPr>
              <a:t/>
            </a:r>
            <a:br>
              <a:rPr lang="en-US" sz="2400" b="1" dirty="0" smtClean="0">
                <a:solidFill>
                  <a:srgbClr val="FD7A49"/>
                </a:solidFill>
                <a:latin typeface="Corbel"/>
                <a:cs typeface="Corbel"/>
              </a:rPr>
            </a:br>
            <a:r>
              <a:rPr lang="en-US" sz="2400" b="1" dirty="0" smtClean="0">
                <a:solidFill>
                  <a:schemeClr val="bg1"/>
                </a:solidFill>
                <a:latin typeface="Corbel"/>
                <a:cs typeface="Corbel"/>
              </a:rPr>
              <a:t>could </a:t>
            </a:r>
            <a:r>
              <a:rPr lang="en-US" sz="2400" b="1" dirty="0">
                <a:solidFill>
                  <a:schemeClr val="bg1"/>
                </a:solidFill>
                <a:latin typeface="Corbel"/>
                <a:cs typeface="Corbel"/>
              </a:rPr>
              <a:t>support </a:t>
            </a:r>
            <a:r>
              <a:rPr lang="en-US" sz="2400" b="1" dirty="0" smtClean="0">
                <a:solidFill>
                  <a:schemeClr val="bg1"/>
                </a:solidFill>
                <a:latin typeface="Corbel"/>
                <a:cs typeface="Corbel"/>
              </a:rPr>
              <a:t>– </a:t>
            </a:r>
            <a:r>
              <a:rPr lang="en-US" sz="2400" b="1" dirty="0">
                <a:solidFill>
                  <a:schemeClr val="bg1"/>
                </a:solidFill>
                <a:latin typeface="Corbel"/>
                <a:cs typeface="Corbel"/>
              </a:rPr>
              <a:t>or even expand – </a:t>
            </a:r>
            <a:r>
              <a:rPr lang="en-US" sz="2400" b="1" dirty="0" smtClean="0">
                <a:solidFill>
                  <a:schemeClr val="bg1"/>
                </a:solidFill>
                <a:latin typeface="Corbel"/>
                <a:cs typeface="Corbel"/>
              </a:rPr>
              <a:t>our </a:t>
            </a:r>
            <a:r>
              <a:rPr lang="en-US" sz="2400" b="1" dirty="0">
                <a:solidFill>
                  <a:schemeClr val="bg1"/>
                </a:solidFill>
                <a:latin typeface="Corbel"/>
                <a:cs typeface="Corbel"/>
              </a:rPr>
              <a:t>ability to have a positive impact.</a:t>
            </a:r>
          </a:p>
        </p:txBody>
      </p:sp>
      <p:cxnSp>
        <p:nvCxnSpPr>
          <p:cNvPr id="4" name="Straight Connector 3"/>
          <p:cNvCxnSpPr/>
          <p:nvPr/>
        </p:nvCxnSpPr>
        <p:spPr>
          <a:xfrm>
            <a:off x="635000" y="1600200"/>
            <a:ext cx="11734800" cy="0"/>
          </a:xfrm>
          <a:prstGeom prst="line">
            <a:avLst/>
          </a:prstGeom>
          <a:noFill/>
          <a:ln w="50800" cap="flat">
            <a:solidFill>
              <a:srgbClr val="56B7BB"/>
            </a:solidFill>
            <a:prstDash val="solid"/>
            <a:miter lim="400000"/>
          </a:ln>
          <a:effectLst/>
          <a:sp3d/>
        </p:spPr>
        <p:style>
          <a:lnRef idx="0">
            <a:scrgbClr r="0" g="0" b="0"/>
          </a:lnRef>
          <a:fillRef idx="0">
            <a:scrgbClr r="0" g="0" b="0"/>
          </a:fillRef>
          <a:effectRef idx="0">
            <a:scrgbClr r="0" g="0" b="0"/>
          </a:effectRef>
          <a:fontRef idx="none"/>
        </p:style>
      </p:cxnSp>
      <p:sp>
        <p:nvSpPr>
          <p:cNvPr id="17" name="TextBox 16"/>
          <p:cNvSpPr txBox="1"/>
          <p:nvPr/>
        </p:nvSpPr>
        <p:spPr>
          <a:xfrm>
            <a:off x="6883400" y="6002139"/>
            <a:ext cx="5562600"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r" defTabSz="584200" rtl="0" fontAlgn="auto" latinLnBrk="0" hangingPunct="0">
              <a:lnSpc>
                <a:spcPct val="100000"/>
              </a:lnSpc>
              <a:spcBef>
                <a:spcPts val="0"/>
              </a:spcBef>
              <a:spcAft>
                <a:spcPts val="0"/>
              </a:spcAft>
              <a:buClrTx/>
              <a:buSzTx/>
              <a:buFontTx/>
              <a:buNone/>
              <a:tabLst/>
            </a:pPr>
            <a:endParaRPr kumimoji="0" lang="en-US" sz="6000" b="0" i="0" u="none" strike="noStrike" cap="none" spc="0" normalizeH="0" baseline="0" dirty="0">
              <a:ln>
                <a:noFill/>
              </a:ln>
              <a:solidFill>
                <a:srgbClr val="CB2C30"/>
              </a:solidFill>
              <a:effectLst/>
              <a:uFillTx/>
              <a:latin typeface="+mn-lt"/>
              <a:ea typeface="+mn-ea"/>
              <a:cs typeface="+mn-cs"/>
              <a:sym typeface="Calibri"/>
            </a:endParaRPr>
          </a:p>
        </p:txBody>
      </p:sp>
      <p:sp>
        <p:nvSpPr>
          <p:cNvPr id="10" name="TextBox 9"/>
          <p:cNvSpPr txBox="1"/>
          <p:nvPr/>
        </p:nvSpPr>
        <p:spPr>
          <a:xfrm>
            <a:off x="1778000" y="6482138"/>
            <a:ext cx="10744200" cy="16414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defRPr sz="2000">
                <a:solidFill>
                  <a:srgbClr val="FFFFFF"/>
                </a:solidFill>
              </a:defRPr>
            </a:pPr>
            <a:r>
              <a:rPr lang="en-US" sz="2000" i="1" u="sng" dirty="0" smtClean="0">
                <a:solidFill>
                  <a:srgbClr val="FD7A49"/>
                </a:solidFill>
                <a:latin typeface="Corbel"/>
                <a:cs typeface="Corbel"/>
              </a:rPr>
              <a:t>Strategic alliances and restructuring:</a:t>
            </a:r>
            <a:r>
              <a:rPr lang="en-US" sz="2000" dirty="0" smtClean="0">
                <a:solidFill>
                  <a:srgbClr val="FD7A49"/>
                </a:solidFill>
                <a:latin typeface="Corbel"/>
                <a:cs typeface="Corbel"/>
              </a:rPr>
              <a:t> </a:t>
            </a:r>
            <a:r>
              <a:rPr lang="en-US" sz="2000" dirty="0" smtClean="0">
                <a:solidFill>
                  <a:srgbClr val="56B7BB"/>
                </a:solidFill>
                <a:latin typeface="Corbel"/>
                <a:cs typeface="Corbel"/>
              </a:rPr>
              <a:t>A </a:t>
            </a:r>
            <a:r>
              <a:rPr lang="en-US" sz="2000" dirty="0">
                <a:solidFill>
                  <a:srgbClr val="56B7BB"/>
                </a:solidFill>
                <a:latin typeface="Corbel"/>
                <a:cs typeface="Corbel"/>
              </a:rPr>
              <a:t>broad continuum of long-term, organizational collaborations designed to leverage the strengths and capacities of two or more </a:t>
            </a:r>
            <a:r>
              <a:rPr lang="en-US" sz="2000" dirty="0" smtClean="0">
                <a:solidFill>
                  <a:srgbClr val="56B7BB"/>
                </a:solidFill>
                <a:latin typeface="Corbel"/>
                <a:cs typeface="Corbel"/>
              </a:rPr>
              <a:t>organizations</a:t>
            </a:r>
            <a:r>
              <a:rPr lang="en-US" sz="2000" dirty="0" smtClean="0">
                <a:solidFill>
                  <a:srgbClr val="56B7BB"/>
                </a:solidFill>
                <a:latin typeface="Corbel"/>
                <a:cs typeface="Corbel"/>
              </a:rPr>
              <a:t>; could </a:t>
            </a:r>
            <a:r>
              <a:rPr lang="en-US" sz="2000" dirty="0">
                <a:solidFill>
                  <a:srgbClr val="56B7BB"/>
                </a:solidFill>
                <a:latin typeface="Corbel"/>
                <a:cs typeface="Corbel"/>
              </a:rPr>
              <a:t>include joint programs, parent-subsidiary structures, fiscal sponsorships, asset transfers, joint ventures, administrative or back office consolidations, mergers, or other intentional structures for collaboration.</a:t>
            </a:r>
          </a:p>
        </p:txBody>
      </p:sp>
      <p:sp>
        <p:nvSpPr>
          <p:cNvPr id="12" name="TextBox 11"/>
          <p:cNvSpPr txBox="1"/>
          <p:nvPr/>
        </p:nvSpPr>
        <p:spPr>
          <a:xfrm>
            <a:off x="635000" y="1974250"/>
            <a:ext cx="11430000" cy="10720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57200" indent="-457200" algn="l">
              <a:spcAft>
                <a:spcPts val="1800"/>
              </a:spcAft>
              <a:buClr>
                <a:schemeClr val="accent1"/>
              </a:buClr>
              <a:buFont typeface="Arial"/>
              <a:buChar char="•"/>
            </a:pPr>
            <a:r>
              <a:rPr lang="en-US" sz="2400" dirty="0">
                <a:solidFill>
                  <a:schemeClr val="bg1"/>
                </a:solidFill>
                <a:latin typeface="Corbel"/>
                <a:cs typeface="Corbel"/>
              </a:rPr>
              <a:t>Change is constant, but some changes require board-level thinking about how </a:t>
            </a:r>
            <a:r>
              <a:rPr lang="en-US" sz="2400" dirty="0" smtClean="0">
                <a:solidFill>
                  <a:schemeClr val="bg1"/>
                </a:solidFill>
                <a:latin typeface="Corbel"/>
                <a:cs typeface="Corbel"/>
              </a:rPr>
              <a:t>our </a:t>
            </a:r>
            <a:r>
              <a:rPr lang="en-US" sz="2400" dirty="0">
                <a:solidFill>
                  <a:schemeClr val="bg1"/>
                </a:solidFill>
                <a:latin typeface="Corbel"/>
                <a:cs typeface="Corbel"/>
              </a:rPr>
              <a:t>organization may need to adapt or change to best serve </a:t>
            </a:r>
            <a:r>
              <a:rPr lang="en-US" sz="2400" dirty="0" smtClean="0">
                <a:solidFill>
                  <a:schemeClr val="bg1"/>
                </a:solidFill>
                <a:latin typeface="Corbel"/>
                <a:cs typeface="Corbel"/>
              </a:rPr>
              <a:t>our </a:t>
            </a:r>
            <a:r>
              <a:rPr lang="en-US" sz="2400" dirty="0">
                <a:solidFill>
                  <a:schemeClr val="bg1"/>
                </a:solidFill>
                <a:latin typeface="Corbel"/>
                <a:cs typeface="Corbel"/>
              </a:rPr>
              <a:t>core purpose. </a:t>
            </a:r>
          </a:p>
        </p:txBody>
      </p:sp>
      <p:cxnSp>
        <p:nvCxnSpPr>
          <p:cNvPr id="13" name="Straight Connector 12"/>
          <p:cNvCxnSpPr/>
          <p:nvPr/>
        </p:nvCxnSpPr>
        <p:spPr>
          <a:xfrm>
            <a:off x="635000" y="3886200"/>
            <a:ext cx="11734800" cy="0"/>
          </a:xfrm>
          <a:prstGeom prst="line">
            <a:avLst/>
          </a:prstGeom>
          <a:noFill/>
          <a:ln w="50800" cap="flat">
            <a:solidFill>
              <a:srgbClr val="56B7BB"/>
            </a:solidFill>
            <a:prstDash val="solid"/>
            <a:miter lim="400000"/>
          </a:ln>
          <a:effectLst/>
          <a:sp3d/>
        </p:spPr>
        <p:style>
          <a:lnRef idx="0">
            <a:scrgbClr r="0" g="0" b="0"/>
          </a:lnRef>
          <a:fillRef idx="0">
            <a:scrgbClr r="0" g="0" b="0"/>
          </a:fillRef>
          <a:effectRef idx="0">
            <a:scrgbClr r="0" g="0" b="0"/>
          </a:effectRef>
          <a:fontRef idx="none"/>
        </p:style>
      </p:cxnSp>
      <p:sp>
        <p:nvSpPr>
          <p:cNvPr id="3" name="Oval 2"/>
          <p:cNvSpPr/>
          <p:nvPr/>
        </p:nvSpPr>
        <p:spPr>
          <a:xfrm>
            <a:off x="5816600" y="3352800"/>
            <a:ext cx="1066800" cy="1066800"/>
          </a:xfrm>
          <a:prstGeom prst="ellipse">
            <a:avLst/>
          </a:prstGeom>
          <a:solidFill>
            <a:srgbClr val="FFFFFF"/>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pic>
        <p:nvPicPr>
          <p:cNvPr id="11" name="Picture 10" descr="arrow.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5969000" y="3505200"/>
            <a:ext cx="743712" cy="743712"/>
          </a:xfrm>
          <a:prstGeom prst="rect">
            <a:avLst/>
          </a:prstGeom>
        </p:spPr>
      </p:pic>
      <p:cxnSp>
        <p:nvCxnSpPr>
          <p:cNvPr id="14" name="Straight Connector 13"/>
          <p:cNvCxnSpPr/>
          <p:nvPr/>
        </p:nvCxnSpPr>
        <p:spPr>
          <a:xfrm>
            <a:off x="635000" y="6096000"/>
            <a:ext cx="11734800" cy="0"/>
          </a:xfrm>
          <a:prstGeom prst="line">
            <a:avLst/>
          </a:prstGeom>
          <a:noFill/>
          <a:ln w="50800" cap="flat">
            <a:solidFill>
              <a:srgbClr val="56B7BB"/>
            </a:solidFill>
            <a:prstDash val="solid"/>
            <a:miter lim="400000"/>
          </a:ln>
          <a:effectLst/>
          <a:sp3d/>
        </p:spPr>
        <p:style>
          <a:lnRef idx="0">
            <a:scrgbClr r="0" g="0" b="0"/>
          </a:lnRef>
          <a:fillRef idx="0">
            <a:scrgbClr r="0" g="0" b="0"/>
          </a:fillRef>
          <a:effectRef idx="0">
            <a:scrgbClr r="0" g="0" b="0"/>
          </a:effectRef>
          <a:fontRef idx="none"/>
        </p:style>
      </p:cxnSp>
      <p:sp>
        <p:nvSpPr>
          <p:cNvPr id="15" name="Oval 14"/>
          <p:cNvSpPr/>
          <p:nvPr/>
        </p:nvSpPr>
        <p:spPr>
          <a:xfrm>
            <a:off x="5816600" y="5562600"/>
            <a:ext cx="1066800" cy="1066800"/>
          </a:xfrm>
          <a:prstGeom prst="ellipse">
            <a:avLst/>
          </a:prstGeom>
          <a:solidFill>
            <a:srgbClr val="FFFFFF"/>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pic>
        <p:nvPicPr>
          <p:cNvPr id="16" name="Picture 15" descr="arrow.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5969000" y="5715000"/>
            <a:ext cx="743712" cy="743712"/>
          </a:xfrm>
          <a:prstGeom prst="rect">
            <a:avLst/>
          </a:prstGeom>
        </p:spPr>
      </p:pic>
      <p:pic>
        <p:nvPicPr>
          <p:cNvPr id="5" name="Picture 4" descr="define-icon.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5000" y="6705600"/>
            <a:ext cx="1014984" cy="1014984"/>
          </a:xfrm>
          <a:prstGeom prst="rect">
            <a:avLst/>
          </a:prstGeom>
        </p:spPr>
      </p:pic>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8800" y="8686800"/>
            <a:ext cx="3810000" cy="769215"/>
          </a:xfrm>
          <a:prstGeom prst="rect">
            <a:avLst/>
          </a:prstGeom>
        </p:spPr>
      </p:pic>
    </p:spTree>
    <p:extLst>
      <p:ext uri="{BB962C8B-B14F-4D97-AF65-F5344CB8AC3E}">
        <p14:creationId xmlns:p14="http://schemas.microsoft.com/office/powerpoint/2010/main" val="3305393841"/>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p:cNvSpPr>
          <p:nvPr>
            <p:ph type="title"/>
          </p:nvPr>
        </p:nvSpPr>
        <p:spPr>
          <a:xfrm>
            <a:off x="557784" y="228600"/>
            <a:ext cx="12447016" cy="1905000"/>
          </a:xfrm>
          <a:prstGeom prst="rect">
            <a:avLst/>
          </a:prstGeom>
        </p:spPr>
        <p:txBody>
          <a:bodyPr>
            <a:normAutofit/>
          </a:bodyPr>
          <a:lstStyle/>
          <a:p>
            <a:r>
              <a:rPr lang="en-US" sz="2600" b="0" dirty="0" smtClean="0"/>
              <a:t>Board Opportunity #1:</a:t>
            </a:r>
            <a:r>
              <a:rPr lang="en-US" b="0" dirty="0" smtClean="0"/>
              <a:t/>
            </a:r>
            <a:br>
              <a:rPr lang="en-US" b="0" dirty="0" smtClean="0"/>
            </a:br>
            <a:r>
              <a:rPr lang="en-US" sz="4400" b="0" dirty="0" smtClean="0"/>
              <a:t>Understand the change and its impact.</a:t>
            </a:r>
            <a:endParaRPr lang="en-US" sz="4400" b="0" dirty="0"/>
          </a:p>
        </p:txBody>
      </p:sp>
      <p:sp>
        <p:nvSpPr>
          <p:cNvPr id="110" name="Shape 110"/>
          <p:cNvSpPr>
            <a:spLocks noGrp="1"/>
          </p:cNvSpPr>
          <p:nvPr>
            <p:ph type="body" idx="1"/>
          </p:nvPr>
        </p:nvSpPr>
        <p:spPr>
          <a:xfrm>
            <a:off x="557784" y="2667000"/>
            <a:ext cx="11812016" cy="6477000"/>
          </a:xfrm>
          <a:prstGeom prst="rect">
            <a:avLst/>
          </a:prstGeom>
        </p:spPr>
        <p:txBody>
          <a:bodyPr>
            <a:noAutofit/>
          </a:bodyPr>
          <a:lstStyle/>
          <a:p>
            <a:pPr>
              <a:lnSpc>
                <a:spcPct val="100000"/>
              </a:lnSpc>
              <a:spcAft>
                <a:spcPts val="2400"/>
              </a:spcAft>
            </a:pPr>
            <a:r>
              <a:rPr lang="en-US" sz="2600" dirty="0" smtClean="0"/>
              <a:t>What’s </a:t>
            </a:r>
            <a:r>
              <a:rPr lang="en-US" sz="2600" dirty="0"/>
              <a:t>the timeframe for this change? How quickly will it take effect and how long will it last?</a:t>
            </a:r>
          </a:p>
          <a:p>
            <a:pPr>
              <a:lnSpc>
                <a:spcPct val="100000"/>
              </a:lnSpc>
              <a:spcAft>
                <a:spcPts val="600"/>
              </a:spcAft>
            </a:pPr>
            <a:r>
              <a:rPr lang="en-US" sz="2600" dirty="0" smtClean="0"/>
              <a:t>Is </a:t>
            </a:r>
            <a:r>
              <a:rPr lang="en-US" sz="2600" dirty="0"/>
              <a:t>this change internal to our organization (ex: key staffing change) or external? </a:t>
            </a:r>
          </a:p>
          <a:p>
            <a:pPr lvl="2">
              <a:lnSpc>
                <a:spcPct val="100000"/>
              </a:lnSpc>
              <a:spcAft>
                <a:spcPts val="600"/>
              </a:spcAft>
              <a:buFont typeface="Wingdings" panose="05000000000000000000" pitchFamily="2" charset="2"/>
              <a:buChar char="Ø"/>
            </a:pPr>
            <a:r>
              <a:rPr lang="en-US" sz="2600" dirty="0" smtClean="0"/>
              <a:t>If </a:t>
            </a:r>
            <a:r>
              <a:rPr lang="en-US" sz="2600" dirty="0"/>
              <a:t>it’s internal, what do we need to understand in terms of what created this change? </a:t>
            </a:r>
          </a:p>
          <a:p>
            <a:pPr lvl="2">
              <a:lnSpc>
                <a:spcPct val="100000"/>
              </a:lnSpc>
              <a:spcAft>
                <a:spcPts val="2400"/>
              </a:spcAft>
              <a:buFont typeface="Wingdings" panose="05000000000000000000" pitchFamily="2" charset="2"/>
              <a:buChar char="Ø"/>
            </a:pPr>
            <a:r>
              <a:rPr lang="en-US" sz="2600" dirty="0" smtClean="0"/>
              <a:t>If </a:t>
            </a:r>
            <a:r>
              <a:rPr lang="en-US" sz="2600" dirty="0"/>
              <a:t>it’s external, who or what else will it affect?</a:t>
            </a:r>
          </a:p>
          <a:p>
            <a:pPr>
              <a:lnSpc>
                <a:spcPct val="100000"/>
              </a:lnSpc>
              <a:spcAft>
                <a:spcPts val="2400"/>
              </a:spcAft>
            </a:pPr>
            <a:r>
              <a:rPr lang="en-US" sz="2600" dirty="0" smtClean="0"/>
              <a:t>Have </a:t>
            </a:r>
            <a:r>
              <a:rPr lang="en-US" sz="2600" dirty="0"/>
              <a:t>other organizations been impacted by a similar change in the past? Is there anything we can learn from their experience?</a:t>
            </a:r>
          </a:p>
          <a:p>
            <a:pPr>
              <a:lnSpc>
                <a:spcPct val="100000"/>
              </a:lnSpc>
              <a:spcAft>
                <a:spcPts val="2400"/>
              </a:spcAft>
            </a:pPr>
            <a:r>
              <a:rPr lang="en-US" sz="2600" dirty="0" smtClean="0"/>
              <a:t>What </a:t>
            </a:r>
            <a:r>
              <a:rPr lang="en-US" sz="2600" dirty="0"/>
              <a:t>is the real or anticipated impact of this shift — on budget, program or service delivery, stakeholders, reputation, etc.?</a:t>
            </a:r>
          </a:p>
        </p:txBody>
      </p:sp>
      <p:cxnSp>
        <p:nvCxnSpPr>
          <p:cNvPr id="5" name="Straight Connector 4"/>
          <p:cNvCxnSpPr/>
          <p:nvPr/>
        </p:nvCxnSpPr>
        <p:spPr>
          <a:xfrm>
            <a:off x="635000" y="1600200"/>
            <a:ext cx="11734800" cy="0"/>
          </a:xfrm>
          <a:prstGeom prst="line">
            <a:avLst/>
          </a:prstGeom>
          <a:noFill/>
          <a:ln w="50800" cap="flat">
            <a:solidFill>
              <a:srgbClr val="56B7BB"/>
            </a:solidFill>
            <a:prstDash val="solid"/>
            <a:miter lim="400000"/>
          </a:ln>
          <a:effectLst/>
          <a:sp3d/>
        </p:spPr>
        <p:style>
          <a:lnRef idx="0">
            <a:scrgbClr r="0" g="0" b="0"/>
          </a:lnRef>
          <a:fillRef idx="0">
            <a:scrgbClr r="0" g="0" b="0"/>
          </a:fillRef>
          <a:effectRef idx="0">
            <a:scrgbClr r="0" g="0" b="0"/>
          </a:effectRef>
          <a:fontRef idx="none"/>
        </p:style>
      </p:cxnSp>
      <p:grpSp>
        <p:nvGrpSpPr>
          <p:cNvPr id="4" name="Group 3"/>
          <p:cNvGrpSpPr/>
          <p:nvPr/>
        </p:nvGrpSpPr>
        <p:grpSpPr>
          <a:xfrm>
            <a:off x="635000" y="1936697"/>
            <a:ext cx="4191000" cy="533400"/>
            <a:chOff x="635000" y="2514600"/>
            <a:chExt cx="4191000" cy="533400"/>
          </a:xfrm>
        </p:grpSpPr>
        <p:sp>
          <p:nvSpPr>
            <p:cNvPr id="3" name="Rectangle 2"/>
            <p:cNvSpPr/>
            <p:nvPr/>
          </p:nvSpPr>
          <p:spPr>
            <a:xfrm>
              <a:off x="635000" y="2514600"/>
              <a:ext cx="4191000" cy="533400"/>
            </a:xfrm>
            <a:prstGeom prst="rect">
              <a:avLst/>
            </a:prstGeom>
            <a:solidFill>
              <a:srgbClr val="FD7A49"/>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sp>
          <p:nvSpPr>
            <p:cNvPr id="2" name="TextBox 1"/>
            <p:cNvSpPr txBox="1"/>
            <p:nvPr/>
          </p:nvSpPr>
          <p:spPr>
            <a:xfrm>
              <a:off x="635000" y="2561431"/>
              <a:ext cx="4114800"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smtClean="0">
                  <a:ln>
                    <a:noFill/>
                  </a:ln>
                  <a:solidFill>
                    <a:srgbClr val="FFFFFF"/>
                  </a:solidFill>
                  <a:effectLst/>
                  <a:uFillTx/>
                  <a:latin typeface="Helvetica"/>
                  <a:ea typeface="+mn-ea"/>
                  <a:cs typeface="Helvetica"/>
                  <a:sym typeface="Calibri"/>
                </a:rPr>
                <a:t>QUESTIONS FOR DISCUSSION</a:t>
              </a:r>
              <a:endParaRPr kumimoji="0" lang="en-US" sz="2000" b="0" i="0" u="none" strike="noStrike" cap="none" spc="0" normalizeH="0" baseline="0" dirty="0">
                <a:ln>
                  <a:noFill/>
                </a:ln>
                <a:solidFill>
                  <a:srgbClr val="FFFFFF"/>
                </a:solidFill>
                <a:effectLst/>
                <a:uFillTx/>
                <a:latin typeface="Helvetica"/>
                <a:ea typeface="+mn-ea"/>
                <a:cs typeface="Helvetica"/>
                <a:sym typeface="Calibri"/>
              </a:endParaRPr>
            </a:p>
          </p:txBody>
        </p:sp>
      </p:gr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800" y="8686800"/>
            <a:ext cx="3810000" cy="769215"/>
          </a:xfrm>
          <a:prstGeom prst="rect">
            <a:avLst/>
          </a:prstGeom>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p:cNvSpPr>
          <p:nvPr>
            <p:ph type="title"/>
          </p:nvPr>
        </p:nvSpPr>
        <p:spPr>
          <a:prstGeom prst="rect">
            <a:avLst/>
          </a:prstGeom>
        </p:spPr>
        <p:txBody>
          <a:bodyPr>
            <a:normAutofit fontScale="90000"/>
          </a:bodyPr>
          <a:lstStyle/>
          <a:p>
            <a:r>
              <a:rPr lang="en-US" sz="2900" b="0" dirty="0" smtClean="0"/>
              <a:t>Board Opportunity #2:</a:t>
            </a:r>
            <a:r>
              <a:rPr lang="en-US" b="0" dirty="0" smtClean="0"/>
              <a:t/>
            </a:r>
            <a:br>
              <a:rPr lang="en-US" b="0" dirty="0" smtClean="0"/>
            </a:br>
            <a:r>
              <a:rPr lang="en-US" sz="4400" b="0" dirty="0"/>
              <a:t>Put the change in the context of </a:t>
            </a:r>
            <a:r>
              <a:rPr lang="en-US" sz="4400" b="0" dirty="0" smtClean="0"/>
              <a:t>our </a:t>
            </a:r>
            <a:r>
              <a:rPr lang="en-US" sz="4400" b="0" dirty="0"/>
              <a:t>organization’s core purpose.</a:t>
            </a:r>
          </a:p>
        </p:txBody>
      </p:sp>
      <p:sp>
        <p:nvSpPr>
          <p:cNvPr id="110" name="Shape 110"/>
          <p:cNvSpPr>
            <a:spLocks noGrp="1"/>
          </p:cNvSpPr>
          <p:nvPr>
            <p:ph type="body" idx="1"/>
          </p:nvPr>
        </p:nvSpPr>
        <p:spPr>
          <a:xfrm>
            <a:off x="557784" y="3200400"/>
            <a:ext cx="11099800" cy="5105400"/>
          </a:xfrm>
          <a:prstGeom prst="rect">
            <a:avLst/>
          </a:prstGeom>
        </p:spPr>
        <p:txBody>
          <a:bodyPr lIns="0" tIns="0" rIns="0" bIns="0">
            <a:noAutofit/>
          </a:bodyPr>
          <a:lstStyle/>
          <a:p>
            <a:pPr lvl="0">
              <a:lnSpc>
                <a:spcPct val="100000"/>
              </a:lnSpc>
              <a:spcAft>
                <a:spcPts val="2000"/>
              </a:spcAft>
            </a:pPr>
            <a:r>
              <a:rPr lang="en-US" sz="2800" dirty="0" smtClean="0"/>
              <a:t>What </a:t>
            </a:r>
            <a:r>
              <a:rPr lang="en-US" sz="2800" dirty="0"/>
              <a:t>is our core purpose? What problem are we trying to solve or new reality are we trying to create? </a:t>
            </a:r>
          </a:p>
          <a:p>
            <a:pPr lvl="0">
              <a:lnSpc>
                <a:spcPct val="100000"/>
              </a:lnSpc>
              <a:spcAft>
                <a:spcPts val="2000"/>
              </a:spcAft>
            </a:pPr>
            <a:r>
              <a:rPr lang="en-US" sz="2800" dirty="0" smtClean="0"/>
              <a:t>Does </a:t>
            </a:r>
            <a:r>
              <a:rPr lang="en-US" sz="2800" dirty="0"/>
              <a:t>this change in any way diminish (or amplify) the need for our core purpose?</a:t>
            </a:r>
          </a:p>
          <a:p>
            <a:pPr lvl="0">
              <a:lnSpc>
                <a:spcPct val="100000"/>
              </a:lnSpc>
              <a:spcAft>
                <a:spcPts val="2000"/>
              </a:spcAft>
            </a:pPr>
            <a:r>
              <a:rPr lang="en-US" sz="2800" dirty="0" smtClean="0"/>
              <a:t>How </a:t>
            </a:r>
            <a:r>
              <a:rPr lang="en-US" sz="2800" dirty="0"/>
              <a:t>might this change affect our ability to fulfill our core purpose?</a:t>
            </a:r>
          </a:p>
        </p:txBody>
      </p:sp>
      <p:cxnSp>
        <p:nvCxnSpPr>
          <p:cNvPr id="4" name="Straight Connector 3"/>
          <p:cNvCxnSpPr/>
          <p:nvPr/>
        </p:nvCxnSpPr>
        <p:spPr>
          <a:xfrm>
            <a:off x="635000" y="2133600"/>
            <a:ext cx="11734800" cy="0"/>
          </a:xfrm>
          <a:prstGeom prst="line">
            <a:avLst/>
          </a:prstGeom>
          <a:noFill/>
          <a:ln w="50800" cap="flat">
            <a:solidFill>
              <a:srgbClr val="56B7BB"/>
            </a:solidFill>
            <a:prstDash val="solid"/>
            <a:miter lim="400000"/>
          </a:ln>
          <a:effectLst/>
          <a:sp3d/>
        </p:spPr>
        <p:style>
          <a:lnRef idx="0">
            <a:scrgbClr r="0" g="0" b="0"/>
          </a:lnRef>
          <a:fillRef idx="0">
            <a:scrgbClr r="0" g="0" b="0"/>
          </a:fillRef>
          <a:effectRef idx="0">
            <a:scrgbClr r="0" g="0" b="0"/>
          </a:effectRef>
          <a:fontRef idx="none"/>
        </p:style>
      </p:cxnSp>
      <p:grpSp>
        <p:nvGrpSpPr>
          <p:cNvPr id="9" name="Group 8"/>
          <p:cNvGrpSpPr/>
          <p:nvPr/>
        </p:nvGrpSpPr>
        <p:grpSpPr>
          <a:xfrm>
            <a:off x="635000" y="2438400"/>
            <a:ext cx="4191000" cy="533400"/>
            <a:chOff x="635000" y="2514600"/>
            <a:chExt cx="4191000" cy="533400"/>
          </a:xfrm>
        </p:grpSpPr>
        <p:sp>
          <p:nvSpPr>
            <p:cNvPr id="10" name="Rectangle 9"/>
            <p:cNvSpPr/>
            <p:nvPr/>
          </p:nvSpPr>
          <p:spPr>
            <a:xfrm>
              <a:off x="635000" y="2514600"/>
              <a:ext cx="4191000" cy="533400"/>
            </a:xfrm>
            <a:prstGeom prst="rect">
              <a:avLst/>
            </a:prstGeom>
            <a:solidFill>
              <a:srgbClr val="FD7A49"/>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sp>
          <p:nvSpPr>
            <p:cNvPr id="11" name="TextBox 10"/>
            <p:cNvSpPr txBox="1"/>
            <p:nvPr/>
          </p:nvSpPr>
          <p:spPr>
            <a:xfrm>
              <a:off x="635000" y="2561431"/>
              <a:ext cx="4114800"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smtClean="0">
                  <a:ln>
                    <a:noFill/>
                  </a:ln>
                  <a:solidFill>
                    <a:srgbClr val="FFFFFF"/>
                  </a:solidFill>
                  <a:effectLst/>
                  <a:uFillTx/>
                  <a:latin typeface="Helvetica"/>
                  <a:ea typeface="+mn-ea"/>
                  <a:cs typeface="Helvetica"/>
                  <a:sym typeface="Calibri"/>
                </a:rPr>
                <a:t>QUESTIONS FOR DISCUSSION</a:t>
              </a:r>
              <a:endParaRPr kumimoji="0" lang="en-US" sz="2000" b="0" i="0" u="none" strike="noStrike" cap="none" spc="0" normalizeH="0" baseline="0" dirty="0">
                <a:ln>
                  <a:noFill/>
                </a:ln>
                <a:solidFill>
                  <a:srgbClr val="FFFFFF"/>
                </a:solidFill>
                <a:effectLst/>
                <a:uFillTx/>
                <a:latin typeface="Helvetica"/>
                <a:ea typeface="+mn-ea"/>
                <a:cs typeface="Helvetica"/>
                <a:sym typeface="Calibri"/>
              </a:endParaRPr>
            </a:p>
          </p:txBody>
        </p:sp>
      </p:gr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800" y="8686800"/>
            <a:ext cx="3810000" cy="769215"/>
          </a:xfrm>
          <a:prstGeom prst="rect">
            <a:avLst/>
          </a:prstGeom>
        </p:spPr>
      </p:pic>
    </p:spTree>
    <p:extLst>
      <p:ext uri="{BB962C8B-B14F-4D97-AF65-F5344CB8AC3E}">
        <p14:creationId xmlns:p14="http://schemas.microsoft.com/office/powerpoint/2010/main" val="3002901875"/>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p:cNvSpPr>
          <p:nvPr>
            <p:ph type="title"/>
          </p:nvPr>
        </p:nvSpPr>
        <p:spPr>
          <a:prstGeom prst="rect">
            <a:avLst/>
          </a:prstGeom>
        </p:spPr>
        <p:txBody>
          <a:bodyPr>
            <a:normAutofit fontScale="90000"/>
          </a:bodyPr>
          <a:lstStyle/>
          <a:p>
            <a:r>
              <a:rPr lang="en-US" sz="2900" b="0" dirty="0" smtClean="0"/>
              <a:t>Board Opportunity #3:</a:t>
            </a:r>
            <a:r>
              <a:rPr lang="en-US" b="0" dirty="0" smtClean="0"/>
              <a:t/>
            </a:r>
            <a:br>
              <a:rPr lang="en-US" b="0" dirty="0" smtClean="0"/>
            </a:br>
            <a:r>
              <a:rPr lang="en-US" sz="4400" b="0" dirty="0" smtClean="0"/>
              <a:t>Work to make sense of what that might mean for our organization.</a:t>
            </a:r>
            <a:endParaRPr lang="en-US" sz="4400" b="0" dirty="0"/>
          </a:p>
        </p:txBody>
      </p:sp>
      <p:sp>
        <p:nvSpPr>
          <p:cNvPr id="110" name="Shape 110"/>
          <p:cNvSpPr>
            <a:spLocks noGrp="1"/>
          </p:cNvSpPr>
          <p:nvPr>
            <p:ph type="body" idx="1"/>
          </p:nvPr>
        </p:nvSpPr>
        <p:spPr>
          <a:xfrm>
            <a:off x="557784" y="3200400"/>
            <a:ext cx="11099800" cy="5105400"/>
          </a:xfrm>
          <a:prstGeom prst="rect">
            <a:avLst/>
          </a:prstGeom>
        </p:spPr>
        <p:txBody>
          <a:bodyPr lIns="0" tIns="0" rIns="0" bIns="0">
            <a:noAutofit/>
          </a:bodyPr>
          <a:lstStyle/>
          <a:p>
            <a:pPr marL="0" lvl="0" indent="0">
              <a:lnSpc>
                <a:spcPct val="90000"/>
              </a:lnSpc>
              <a:spcAft>
                <a:spcPts val="1200"/>
              </a:spcAft>
              <a:buNone/>
            </a:pPr>
            <a:r>
              <a:rPr lang="en-US" b="1" dirty="0" smtClean="0">
                <a:solidFill>
                  <a:srgbClr val="FD7A49"/>
                </a:solidFill>
              </a:rPr>
              <a:t>Change that will create a financial crunch:</a:t>
            </a:r>
            <a:endParaRPr lang="en-US" b="1" dirty="0">
              <a:solidFill>
                <a:srgbClr val="FD7A49"/>
              </a:solidFill>
            </a:endParaRPr>
          </a:p>
          <a:p>
            <a:pPr lvl="1">
              <a:lnSpc>
                <a:spcPct val="90000"/>
              </a:lnSpc>
              <a:spcAft>
                <a:spcPts val="1200"/>
              </a:spcAft>
            </a:pPr>
            <a:r>
              <a:rPr lang="en-US" dirty="0" smtClean="0"/>
              <a:t>What </a:t>
            </a:r>
            <a:r>
              <a:rPr lang="en-US" dirty="0"/>
              <a:t>programs and functions are absolutely core to our purpose, versus those functions that are necessary, but not necessarily </a:t>
            </a:r>
            <a:r>
              <a:rPr lang="en-US" dirty="0" smtClean="0"/>
              <a:t>core, </a:t>
            </a:r>
            <a:r>
              <a:rPr lang="en-US" dirty="0"/>
              <a:t>to our purpose?</a:t>
            </a:r>
          </a:p>
          <a:p>
            <a:pPr lvl="1">
              <a:lnSpc>
                <a:spcPct val="90000"/>
              </a:lnSpc>
              <a:spcAft>
                <a:spcPts val="1200"/>
              </a:spcAft>
            </a:pPr>
            <a:r>
              <a:rPr lang="en-US" dirty="0" smtClean="0"/>
              <a:t>Are </a:t>
            </a:r>
            <a:r>
              <a:rPr lang="en-US" dirty="0"/>
              <a:t>there ways that we could outsource or share certain functions to/with another organization that would save us money? What are the potential benefits and risks of doing so</a:t>
            </a:r>
            <a:r>
              <a:rPr lang="en-US" dirty="0" smtClean="0"/>
              <a:t>?</a:t>
            </a:r>
          </a:p>
          <a:p>
            <a:pPr marL="0" indent="0">
              <a:lnSpc>
                <a:spcPct val="90000"/>
              </a:lnSpc>
              <a:spcAft>
                <a:spcPts val="1200"/>
              </a:spcAft>
              <a:buNone/>
            </a:pPr>
            <a:r>
              <a:rPr lang="en-US" b="1" dirty="0" smtClean="0">
                <a:solidFill>
                  <a:srgbClr val="FD7A49"/>
                </a:solidFill>
              </a:rPr>
              <a:t>Change that will require a new programmatic strategy or model:</a:t>
            </a:r>
          </a:p>
          <a:p>
            <a:pPr lvl="1">
              <a:lnSpc>
                <a:spcPct val="90000"/>
              </a:lnSpc>
              <a:spcAft>
                <a:spcPts val="1200"/>
              </a:spcAft>
            </a:pPr>
            <a:r>
              <a:rPr lang="en-US" dirty="0" smtClean="0"/>
              <a:t>Are </a:t>
            </a:r>
            <a:r>
              <a:rPr lang="en-US" dirty="0"/>
              <a:t>there other organizations that will be looking to adapt to these same </a:t>
            </a:r>
            <a:r>
              <a:rPr lang="en-US" dirty="0" smtClean="0"/>
              <a:t>changes?</a:t>
            </a:r>
          </a:p>
          <a:p>
            <a:pPr lvl="1">
              <a:lnSpc>
                <a:spcPct val="90000"/>
              </a:lnSpc>
              <a:spcAft>
                <a:spcPts val="1200"/>
              </a:spcAft>
            </a:pPr>
            <a:r>
              <a:rPr lang="en-US" dirty="0" smtClean="0"/>
              <a:t>Is </a:t>
            </a:r>
            <a:r>
              <a:rPr lang="en-US" dirty="0"/>
              <a:t>there an opportunity for us to collaborate or learn from each other as we build new strategies? What are the potential benefits and risks of doing </a:t>
            </a:r>
            <a:r>
              <a:rPr lang="en-US" dirty="0" smtClean="0"/>
              <a:t>so?</a:t>
            </a:r>
          </a:p>
          <a:p>
            <a:pPr lvl="1">
              <a:lnSpc>
                <a:spcPct val="90000"/>
              </a:lnSpc>
              <a:spcAft>
                <a:spcPts val="1200"/>
              </a:spcAft>
            </a:pPr>
            <a:r>
              <a:rPr lang="en-US" dirty="0" smtClean="0"/>
              <a:t>Would </a:t>
            </a:r>
            <a:r>
              <a:rPr lang="en-US" dirty="0"/>
              <a:t>partnering with another organization enable us to build a strategy or model faster, more efficiently, or with better results?</a:t>
            </a:r>
          </a:p>
          <a:p>
            <a:pPr marL="0" indent="0">
              <a:lnSpc>
                <a:spcPct val="90000"/>
              </a:lnSpc>
              <a:spcAft>
                <a:spcPts val="1200"/>
              </a:spcAft>
              <a:buNone/>
            </a:pPr>
            <a:endParaRPr lang="en-US" dirty="0" smtClean="0"/>
          </a:p>
        </p:txBody>
      </p:sp>
      <p:cxnSp>
        <p:nvCxnSpPr>
          <p:cNvPr id="4" name="Straight Connector 3"/>
          <p:cNvCxnSpPr/>
          <p:nvPr/>
        </p:nvCxnSpPr>
        <p:spPr>
          <a:xfrm>
            <a:off x="635000" y="2133600"/>
            <a:ext cx="11734800" cy="0"/>
          </a:xfrm>
          <a:prstGeom prst="line">
            <a:avLst/>
          </a:prstGeom>
          <a:noFill/>
          <a:ln w="50800" cap="flat">
            <a:solidFill>
              <a:srgbClr val="56B7BB"/>
            </a:solidFill>
            <a:prstDash val="solid"/>
            <a:miter lim="400000"/>
          </a:ln>
          <a:effectLst/>
          <a:sp3d/>
        </p:spPr>
        <p:style>
          <a:lnRef idx="0">
            <a:scrgbClr r="0" g="0" b="0"/>
          </a:lnRef>
          <a:fillRef idx="0">
            <a:scrgbClr r="0" g="0" b="0"/>
          </a:fillRef>
          <a:effectRef idx="0">
            <a:scrgbClr r="0" g="0" b="0"/>
          </a:effectRef>
          <a:fontRef idx="none"/>
        </p:style>
      </p:cxnSp>
      <p:grpSp>
        <p:nvGrpSpPr>
          <p:cNvPr id="9" name="Group 8"/>
          <p:cNvGrpSpPr/>
          <p:nvPr/>
        </p:nvGrpSpPr>
        <p:grpSpPr>
          <a:xfrm>
            <a:off x="635000" y="2438400"/>
            <a:ext cx="4191000" cy="533400"/>
            <a:chOff x="635000" y="2514600"/>
            <a:chExt cx="4191000" cy="533400"/>
          </a:xfrm>
        </p:grpSpPr>
        <p:sp>
          <p:nvSpPr>
            <p:cNvPr id="10" name="Rectangle 9"/>
            <p:cNvSpPr/>
            <p:nvPr/>
          </p:nvSpPr>
          <p:spPr>
            <a:xfrm>
              <a:off x="635000" y="2514600"/>
              <a:ext cx="4191000" cy="533400"/>
            </a:xfrm>
            <a:prstGeom prst="rect">
              <a:avLst/>
            </a:prstGeom>
            <a:solidFill>
              <a:srgbClr val="FD7A49"/>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sp>
          <p:nvSpPr>
            <p:cNvPr id="11" name="TextBox 10"/>
            <p:cNvSpPr txBox="1"/>
            <p:nvPr/>
          </p:nvSpPr>
          <p:spPr>
            <a:xfrm>
              <a:off x="635000" y="2561431"/>
              <a:ext cx="4114800"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smtClean="0">
                  <a:ln>
                    <a:noFill/>
                  </a:ln>
                  <a:solidFill>
                    <a:srgbClr val="FFFFFF"/>
                  </a:solidFill>
                  <a:effectLst/>
                  <a:uFillTx/>
                  <a:latin typeface="Helvetica"/>
                  <a:ea typeface="+mn-ea"/>
                  <a:cs typeface="Helvetica"/>
                  <a:sym typeface="Calibri"/>
                </a:rPr>
                <a:t>QUESTIONS FOR DISCUSSION</a:t>
              </a:r>
              <a:endParaRPr kumimoji="0" lang="en-US" sz="2000" b="0" i="0" u="none" strike="noStrike" cap="none" spc="0" normalizeH="0" baseline="0" dirty="0">
                <a:ln>
                  <a:noFill/>
                </a:ln>
                <a:solidFill>
                  <a:srgbClr val="FFFFFF"/>
                </a:solidFill>
                <a:effectLst/>
                <a:uFillTx/>
                <a:latin typeface="Helvetica"/>
                <a:ea typeface="+mn-ea"/>
                <a:cs typeface="Helvetica"/>
                <a:sym typeface="Calibri"/>
              </a:endParaRPr>
            </a:p>
          </p:txBody>
        </p:sp>
      </p:gr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800" y="8686800"/>
            <a:ext cx="3810000" cy="769215"/>
          </a:xfrm>
          <a:prstGeom prst="rect">
            <a:avLst/>
          </a:prstGeom>
        </p:spPr>
      </p:pic>
    </p:spTree>
    <p:extLst>
      <p:ext uri="{BB962C8B-B14F-4D97-AF65-F5344CB8AC3E}">
        <p14:creationId xmlns:p14="http://schemas.microsoft.com/office/powerpoint/2010/main" val="1851751904"/>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p:cNvSpPr>
          <p:nvPr>
            <p:ph type="title"/>
          </p:nvPr>
        </p:nvSpPr>
        <p:spPr>
          <a:prstGeom prst="rect">
            <a:avLst/>
          </a:prstGeom>
        </p:spPr>
        <p:txBody>
          <a:bodyPr>
            <a:normAutofit/>
          </a:bodyPr>
          <a:lstStyle/>
          <a:p>
            <a:r>
              <a:rPr lang="en-US" sz="2900" b="0" dirty="0" smtClean="0"/>
              <a:t>Board Opportunity #3:</a:t>
            </a:r>
            <a:r>
              <a:rPr lang="en-US" b="0" dirty="0" smtClean="0"/>
              <a:t/>
            </a:r>
            <a:br>
              <a:rPr lang="en-US" b="0" dirty="0" smtClean="0"/>
            </a:br>
            <a:r>
              <a:rPr lang="en-US" sz="4400" b="0" dirty="0" smtClean="0"/>
              <a:t>Make sense of what that change might mean.</a:t>
            </a:r>
            <a:endParaRPr lang="en-US" sz="4400" b="0" dirty="0"/>
          </a:p>
        </p:txBody>
      </p:sp>
      <p:sp>
        <p:nvSpPr>
          <p:cNvPr id="110" name="Shape 110"/>
          <p:cNvSpPr>
            <a:spLocks noGrp="1"/>
          </p:cNvSpPr>
          <p:nvPr>
            <p:ph type="body" idx="1"/>
          </p:nvPr>
        </p:nvSpPr>
        <p:spPr>
          <a:xfrm>
            <a:off x="630936" y="2438400"/>
            <a:ext cx="11964416" cy="6019800"/>
          </a:xfrm>
          <a:prstGeom prst="rect">
            <a:avLst/>
          </a:prstGeom>
        </p:spPr>
        <p:txBody>
          <a:bodyPr lIns="0" tIns="0" rIns="0" bIns="0">
            <a:noAutofit/>
          </a:bodyPr>
          <a:lstStyle/>
          <a:p>
            <a:pPr marL="0" lvl="0" indent="0">
              <a:lnSpc>
                <a:spcPct val="90000"/>
              </a:lnSpc>
              <a:spcAft>
                <a:spcPts val="600"/>
              </a:spcAft>
              <a:buNone/>
            </a:pPr>
            <a:r>
              <a:rPr lang="en-US" b="1" dirty="0" smtClean="0">
                <a:solidFill>
                  <a:srgbClr val="FD7A49"/>
                </a:solidFill>
              </a:rPr>
              <a:t>Change that has created a gap in staffing capacity or expertise:</a:t>
            </a:r>
            <a:endParaRPr lang="en-US" b="1" dirty="0">
              <a:solidFill>
                <a:srgbClr val="FD7A49"/>
              </a:solidFill>
            </a:endParaRPr>
          </a:p>
          <a:p>
            <a:pPr lvl="1">
              <a:lnSpc>
                <a:spcPct val="90000"/>
              </a:lnSpc>
              <a:spcAft>
                <a:spcPts val="1800"/>
              </a:spcAft>
            </a:pPr>
            <a:r>
              <a:rPr lang="en-US" dirty="0" smtClean="0"/>
              <a:t>Is </a:t>
            </a:r>
            <a:r>
              <a:rPr lang="en-US" dirty="0"/>
              <a:t>this position essential to our core purpose as an organization? If not, could this be an opportunity for us to consider outsourcing this function or sharing expenses with another organization through an administrative or programmatic consolidation?</a:t>
            </a:r>
          </a:p>
          <a:p>
            <a:pPr lvl="1">
              <a:lnSpc>
                <a:spcPct val="90000"/>
              </a:lnSpc>
              <a:spcAft>
                <a:spcPts val="3600"/>
              </a:spcAft>
            </a:pPr>
            <a:r>
              <a:rPr lang="en-US" dirty="0" smtClean="0"/>
              <a:t>If this position </a:t>
            </a:r>
            <a:r>
              <a:rPr lang="en-US" dirty="0"/>
              <a:t>is core to our purpose, </a:t>
            </a:r>
            <a:r>
              <a:rPr lang="en-US" dirty="0" smtClean="0"/>
              <a:t>are we well-positioned </a:t>
            </a:r>
            <a:r>
              <a:rPr lang="en-US" dirty="0"/>
              <a:t>to find the talent we need? If not, should we be thinking about ways to strategically align with another organization that has this expertise or talent?</a:t>
            </a:r>
          </a:p>
          <a:p>
            <a:pPr marL="0" indent="0">
              <a:lnSpc>
                <a:spcPct val="90000"/>
              </a:lnSpc>
              <a:spcAft>
                <a:spcPts val="600"/>
              </a:spcAft>
              <a:buNone/>
            </a:pPr>
            <a:r>
              <a:rPr lang="en-US" b="1" dirty="0" smtClean="0">
                <a:solidFill>
                  <a:srgbClr val="FD7A49"/>
                </a:solidFill>
              </a:rPr>
              <a:t>Change that creates new opportunity:</a:t>
            </a:r>
          </a:p>
          <a:p>
            <a:pPr lvl="1">
              <a:lnSpc>
                <a:spcPct val="90000"/>
              </a:lnSpc>
              <a:spcAft>
                <a:spcPts val="1800"/>
              </a:spcAft>
            </a:pPr>
            <a:r>
              <a:rPr lang="en-US" dirty="0" smtClean="0"/>
              <a:t>Is there an </a:t>
            </a:r>
            <a:r>
              <a:rPr lang="en-US" dirty="0"/>
              <a:t>organization within </a:t>
            </a:r>
            <a:r>
              <a:rPr lang="en-US" dirty="0" smtClean="0"/>
              <a:t>our </a:t>
            </a:r>
            <a:r>
              <a:rPr lang="en-US" dirty="0"/>
              <a:t>ecosystem </a:t>
            </a:r>
            <a:r>
              <a:rPr lang="en-US" dirty="0" smtClean="0"/>
              <a:t>that may </a:t>
            </a:r>
            <a:r>
              <a:rPr lang="en-US" dirty="0"/>
              <a:t>be going through </a:t>
            </a:r>
            <a:r>
              <a:rPr lang="en-US" dirty="0" smtClean="0"/>
              <a:t>its </a:t>
            </a:r>
            <a:r>
              <a:rPr lang="en-US" dirty="0"/>
              <a:t>own change and </a:t>
            </a:r>
            <a:r>
              <a:rPr lang="en-US" dirty="0" smtClean="0"/>
              <a:t>be open </a:t>
            </a:r>
            <a:r>
              <a:rPr lang="en-US" dirty="0"/>
              <a:t>to partnership with </a:t>
            </a:r>
            <a:r>
              <a:rPr lang="en-US" dirty="0" smtClean="0"/>
              <a:t>us </a:t>
            </a:r>
            <a:r>
              <a:rPr lang="en-US" dirty="0"/>
              <a:t>in a new </a:t>
            </a:r>
            <a:r>
              <a:rPr lang="en-US" dirty="0" smtClean="0"/>
              <a:t>way?</a:t>
            </a:r>
            <a:endParaRPr lang="en-US" dirty="0"/>
          </a:p>
          <a:p>
            <a:pPr lvl="1">
              <a:lnSpc>
                <a:spcPct val="90000"/>
              </a:lnSpc>
              <a:spcAft>
                <a:spcPts val="1800"/>
              </a:spcAft>
            </a:pPr>
            <a:r>
              <a:rPr lang="en-US" dirty="0" smtClean="0"/>
              <a:t>Has then been a </a:t>
            </a:r>
            <a:r>
              <a:rPr lang="en-US" dirty="0"/>
              <a:t>policy or regulatory change </a:t>
            </a:r>
            <a:r>
              <a:rPr lang="en-US" dirty="0" smtClean="0"/>
              <a:t>that gives us </a:t>
            </a:r>
            <a:r>
              <a:rPr lang="en-US" dirty="0"/>
              <a:t>new access to resources or program </a:t>
            </a:r>
            <a:r>
              <a:rPr lang="en-US" dirty="0" smtClean="0"/>
              <a:t>opportunities?</a:t>
            </a:r>
            <a:endParaRPr lang="en-US" dirty="0"/>
          </a:p>
          <a:p>
            <a:pPr lvl="1">
              <a:lnSpc>
                <a:spcPct val="90000"/>
              </a:lnSpc>
              <a:spcAft>
                <a:spcPts val="1800"/>
              </a:spcAft>
            </a:pPr>
            <a:r>
              <a:rPr lang="en-US" dirty="0" smtClean="0"/>
              <a:t>Was there a </a:t>
            </a:r>
            <a:r>
              <a:rPr lang="en-US" dirty="0"/>
              <a:t>shift in local, </a:t>
            </a:r>
            <a:r>
              <a:rPr lang="en-US" dirty="0" smtClean="0"/>
              <a:t>state, </a:t>
            </a:r>
            <a:r>
              <a:rPr lang="en-US" dirty="0"/>
              <a:t>or federal leadership </a:t>
            </a:r>
            <a:r>
              <a:rPr lang="en-US" dirty="0" smtClean="0"/>
              <a:t>that has created </a:t>
            </a:r>
            <a:r>
              <a:rPr lang="en-US" dirty="0"/>
              <a:t>new interest or needs for </a:t>
            </a:r>
            <a:r>
              <a:rPr lang="en-US" dirty="0" smtClean="0"/>
              <a:t>our programs?</a:t>
            </a:r>
            <a:endParaRPr lang="en-US" dirty="0"/>
          </a:p>
          <a:p>
            <a:pPr marL="0" indent="0">
              <a:lnSpc>
                <a:spcPct val="90000"/>
              </a:lnSpc>
              <a:spcAft>
                <a:spcPts val="1800"/>
              </a:spcAft>
              <a:buNone/>
            </a:pPr>
            <a:endParaRPr lang="en-US" dirty="0" smtClean="0"/>
          </a:p>
        </p:txBody>
      </p:sp>
      <p:cxnSp>
        <p:nvCxnSpPr>
          <p:cNvPr id="4" name="Straight Connector 3"/>
          <p:cNvCxnSpPr/>
          <p:nvPr/>
        </p:nvCxnSpPr>
        <p:spPr>
          <a:xfrm>
            <a:off x="635000" y="1524000"/>
            <a:ext cx="11734800" cy="0"/>
          </a:xfrm>
          <a:prstGeom prst="line">
            <a:avLst/>
          </a:prstGeom>
          <a:noFill/>
          <a:ln w="50800" cap="flat">
            <a:solidFill>
              <a:srgbClr val="56B7BB"/>
            </a:solidFill>
            <a:prstDash val="solid"/>
            <a:miter lim="400000"/>
          </a:ln>
          <a:effectLst/>
          <a:sp3d/>
        </p:spPr>
        <p:style>
          <a:lnRef idx="0">
            <a:scrgbClr r="0" g="0" b="0"/>
          </a:lnRef>
          <a:fillRef idx="0">
            <a:scrgbClr r="0" g="0" b="0"/>
          </a:fillRef>
          <a:effectRef idx="0">
            <a:scrgbClr r="0" g="0" b="0"/>
          </a:effectRef>
          <a:fontRef idx="none"/>
        </p:style>
      </p:cxnSp>
      <p:grpSp>
        <p:nvGrpSpPr>
          <p:cNvPr id="9" name="Group 8"/>
          <p:cNvGrpSpPr/>
          <p:nvPr/>
        </p:nvGrpSpPr>
        <p:grpSpPr>
          <a:xfrm>
            <a:off x="635000" y="1600200"/>
            <a:ext cx="5181600" cy="718145"/>
            <a:chOff x="635000" y="2407543"/>
            <a:chExt cx="4191000" cy="718145"/>
          </a:xfrm>
        </p:grpSpPr>
        <p:sp>
          <p:nvSpPr>
            <p:cNvPr id="10" name="Rectangle 9"/>
            <p:cNvSpPr/>
            <p:nvPr/>
          </p:nvSpPr>
          <p:spPr>
            <a:xfrm>
              <a:off x="635000" y="2514600"/>
              <a:ext cx="4191000" cy="533400"/>
            </a:xfrm>
            <a:prstGeom prst="rect">
              <a:avLst/>
            </a:prstGeom>
            <a:solidFill>
              <a:srgbClr val="FD7A49"/>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sp>
          <p:nvSpPr>
            <p:cNvPr id="11" name="TextBox 10"/>
            <p:cNvSpPr txBox="1"/>
            <p:nvPr/>
          </p:nvSpPr>
          <p:spPr>
            <a:xfrm>
              <a:off x="635000" y="2407543"/>
              <a:ext cx="4114800"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smtClean="0">
                  <a:ln>
                    <a:noFill/>
                  </a:ln>
                  <a:solidFill>
                    <a:srgbClr val="FFFFFF"/>
                  </a:solidFill>
                  <a:effectLst/>
                  <a:uFillTx/>
                  <a:latin typeface="Helvetica"/>
                  <a:ea typeface="+mn-ea"/>
                  <a:cs typeface="Helvetica"/>
                  <a:sym typeface="Calibri"/>
                </a:rPr>
                <a:t>MORE</a:t>
              </a:r>
              <a:r>
                <a:rPr kumimoji="0" lang="en-US" sz="2000" b="0" i="0" u="none" strike="noStrike" cap="none" spc="0" normalizeH="0" dirty="0" smtClean="0">
                  <a:ln>
                    <a:noFill/>
                  </a:ln>
                  <a:solidFill>
                    <a:srgbClr val="FFFFFF"/>
                  </a:solidFill>
                  <a:effectLst/>
                  <a:uFillTx/>
                  <a:latin typeface="Helvetica"/>
                  <a:ea typeface="+mn-ea"/>
                  <a:cs typeface="Helvetica"/>
                  <a:sym typeface="Calibri"/>
                </a:rPr>
                <a:t> </a:t>
              </a:r>
              <a:r>
                <a:rPr kumimoji="0" lang="en-US" sz="2000" b="0" i="0" u="none" strike="noStrike" cap="none" spc="0" normalizeH="0" baseline="0" dirty="0" smtClean="0">
                  <a:ln>
                    <a:noFill/>
                  </a:ln>
                  <a:solidFill>
                    <a:srgbClr val="FFFFFF"/>
                  </a:solidFill>
                  <a:effectLst/>
                  <a:uFillTx/>
                  <a:latin typeface="Helvetica"/>
                  <a:ea typeface="+mn-ea"/>
                  <a:cs typeface="Helvetica"/>
                  <a:sym typeface="Calibri"/>
                </a:rPr>
                <a:t>QUESTIONS FOR DISCUSSION</a:t>
              </a:r>
              <a:endParaRPr kumimoji="0" lang="en-US" sz="2000" b="0" i="0" u="none" strike="noStrike" cap="none" spc="0" normalizeH="0" baseline="0" dirty="0">
                <a:ln>
                  <a:noFill/>
                </a:ln>
                <a:solidFill>
                  <a:srgbClr val="FFFFFF"/>
                </a:solidFill>
                <a:effectLst/>
                <a:uFillTx/>
                <a:latin typeface="Helvetica"/>
                <a:ea typeface="+mn-ea"/>
                <a:cs typeface="Helvetica"/>
                <a:sym typeface="Calibri"/>
              </a:endParaRPr>
            </a:p>
          </p:txBody>
        </p:sp>
      </p:gr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800" y="8686800"/>
            <a:ext cx="3810000" cy="769215"/>
          </a:xfrm>
          <a:prstGeom prst="rect">
            <a:avLst/>
          </a:prstGeom>
        </p:spPr>
      </p:pic>
    </p:spTree>
    <p:extLst>
      <p:ext uri="{BB962C8B-B14F-4D97-AF65-F5344CB8AC3E}">
        <p14:creationId xmlns:p14="http://schemas.microsoft.com/office/powerpoint/2010/main" val="3823901472"/>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p:cNvSpPr>
          <p:nvPr>
            <p:ph type="title"/>
          </p:nvPr>
        </p:nvSpPr>
        <p:spPr>
          <a:xfrm>
            <a:off x="558800" y="228600"/>
            <a:ext cx="12039600" cy="1447800"/>
          </a:xfrm>
          <a:prstGeom prst="rect">
            <a:avLst/>
          </a:prstGeom>
        </p:spPr>
        <p:txBody>
          <a:bodyPr>
            <a:normAutofit/>
          </a:bodyPr>
          <a:lstStyle/>
          <a:p>
            <a:r>
              <a:rPr lang="en-US" sz="3200" b="0" dirty="0" smtClean="0"/>
              <a:t>Board Opportunity #4:</a:t>
            </a:r>
            <a:r>
              <a:rPr lang="en-US" b="0" dirty="0" smtClean="0"/>
              <a:t/>
            </a:r>
            <a:br>
              <a:rPr lang="en-US" b="0" dirty="0" smtClean="0"/>
            </a:br>
            <a:r>
              <a:rPr lang="en-US" sz="4400" b="0" dirty="0" smtClean="0"/>
              <a:t>Watch for early indicators of future change.</a:t>
            </a:r>
            <a:endParaRPr lang="en-US" sz="4400" b="0" dirty="0"/>
          </a:p>
        </p:txBody>
      </p:sp>
      <p:sp>
        <p:nvSpPr>
          <p:cNvPr id="110" name="Shape 110"/>
          <p:cNvSpPr>
            <a:spLocks noGrp="1"/>
          </p:cNvSpPr>
          <p:nvPr>
            <p:ph type="body" idx="1"/>
          </p:nvPr>
        </p:nvSpPr>
        <p:spPr>
          <a:xfrm>
            <a:off x="635000" y="2667000"/>
            <a:ext cx="11734800" cy="5715000"/>
          </a:xfrm>
          <a:prstGeom prst="rect">
            <a:avLst/>
          </a:prstGeom>
        </p:spPr>
        <p:txBody>
          <a:bodyPr>
            <a:noAutofit/>
          </a:bodyPr>
          <a:lstStyle/>
          <a:p>
            <a:pPr lvl="0">
              <a:lnSpc>
                <a:spcPct val="100000"/>
              </a:lnSpc>
              <a:spcAft>
                <a:spcPts val="1800"/>
              </a:spcAft>
            </a:pPr>
            <a:r>
              <a:rPr lang="en-US" b="1" dirty="0" smtClean="0">
                <a:solidFill>
                  <a:srgbClr val="FD7A49"/>
                </a:solidFill>
              </a:rPr>
              <a:t>Population </a:t>
            </a:r>
            <a:r>
              <a:rPr lang="en-US" b="1" dirty="0">
                <a:solidFill>
                  <a:srgbClr val="FD7A49"/>
                </a:solidFill>
              </a:rPr>
              <a:t>and Demographics</a:t>
            </a:r>
            <a:r>
              <a:rPr lang="en-US" dirty="0"/>
              <a:t>: How are the population and demographics of the people we serve likely to change over time? What will this mean for the demand and need for our core purpose and work?</a:t>
            </a:r>
          </a:p>
          <a:p>
            <a:pPr lvl="0">
              <a:lnSpc>
                <a:spcPct val="100000"/>
              </a:lnSpc>
              <a:spcAft>
                <a:spcPts val="1800"/>
              </a:spcAft>
            </a:pPr>
            <a:r>
              <a:rPr lang="en-US" b="1" dirty="0" smtClean="0">
                <a:solidFill>
                  <a:srgbClr val="FD7A49"/>
                </a:solidFill>
              </a:rPr>
              <a:t>Funding </a:t>
            </a:r>
            <a:r>
              <a:rPr lang="en-US" b="1" dirty="0">
                <a:solidFill>
                  <a:srgbClr val="FD7A49"/>
                </a:solidFill>
              </a:rPr>
              <a:t>Environment</a:t>
            </a:r>
            <a:r>
              <a:rPr lang="en-US" dirty="0"/>
              <a:t>: How might the funding environment for our organization change in the future? Does there seem to be growing or waning interest in our work? </a:t>
            </a:r>
          </a:p>
          <a:p>
            <a:pPr lvl="0">
              <a:lnSpc>
                <a:spcPct val="100000"/>
              </a:lnSpc>
              <a:spcAft>
                <a:spcPts val="1800"/>
              </a:spcAft>
            </a:pPr>
            <a:r>
              <a:rPr lang="en-US" b="1" dirty="0" smtClean="0">
                <a:solidFill>
                  <a:srgbClr val="FD7A49"/>
                </a:solidFill>
              </a:rPr>
              <a:t>Policy </a:t>
            </a:r>
            <a:r>
              <a:rPr lang="en-US" b="1" dirty="0">
                <a:solidFill>
                  <a:srgbClr val="FD7A49"/>
                </a:solidFill>
              </a:rPr>
              <a:t>&amp; Regulations</a:t>
            </a:r>
            <a:r>
              <a:rPr lang="en-US" dirty="0"/>
              <a:t>: How is the regulatory and policy environment likely to shift on a local, </a:t>
            </a:r>
            <a:r>
              <a:rPr lang="en-US" dirty="0" smtClean="0"/>
              <a:t>state, </a:t>
            </a:r>
            <a:r>
              <a:rPr lang="en-US" dirty="0"/>
              <a:t>and federal level? What could that mean for our work, and how can we engage to increase the likelihood of decisions that will support our mission and the people we serve? </a:t>
            </a:r>
          </a:p>
          <a:p>
            <a:pPr lvl="0">
              <a:lnSpc>
                <a:spcPct val="100000"/>
              </a:lnSpc>
              <a:spcAft>
                <a:spcPts val="1800"/>
              </a:spcAft>
            </a:pPr>
            <a:r>
              <a:rPr lang="en-US" b="1" dirty="0" smtClean="0">
                <a:solidFill>
                  <a:srgbClr val="FD7A49"/>
                </a:solidFill>
              </a:rPr>
              <a:t>Competitive </a:t>
            </a:r>
            <a:r>
              <a:rPr lang="en-US" b="1" dirty="0">
                <a:solidFill>
                  <a:srgbClr val="FD7A49"/>
                </a:solidFill>
              </a:rPr>
              <a:t>Landscape</a:t>
            </a:r>
            <a:r>
              <a:rPr lang="en-US" dirty="0"/>
              <a:t>: What other organizations are working in a space similar to ours, and how might changes in their work impact us (or vice versa)? How do our results and reputation in the community compare? Could new players emerge that would make our more (or less) relevant? </a:t>
            </a:r>
          </a:p>
        </p:txBody>
      </p:sp>
      <p:cxnSp>
        <p:nvCxnSpPr>
          <p:cNvPr id="5" name="Straight Connector 4"/>
          <p:cNvCxnSpPr/>
          <p:nvPr/>
        </p:nvCxnSpPr>
        <p:spPr>
          <a:xfrm>
            <a:off x="635000" y="1676400"/>
            <a:ext cx="11734800" cy="0"/>
          </a:xfrm>
          <a:prstGeom prst="line">
            <a:avLst/>
          </a:prstGeom>
          <a:noFill/>
          <a:ln w="50800" cap="flat">
            <a:solidFill>
              <a:srgbClr val="56B7BB"/>
            </a:solidFill>
            <a:prstDash val="solid"/>
            <a:miter lim="400000"/>
          </a:ln>
          <a:effectLst/>
          <a:sp3d/>
        </p:spPr>
        <p:style>
          <a:lnRef idx="0">
            <a:scrgbClr r="0" g="0" b="0"/>
          </a:lnRef>
          <a:fillRef idx="0">
            <a:scrgbClr r="0" g="0" b="0"/>
          </a:fillRef>
          <a:effectRef idx="0">
            <a:scrgbClr r="0" g="0" b="0"/>
          </a:effectRef>
          <a:fontRef idx="none"/>
        </p:style>
      </p:cxnSp>
      <p:grpSp>
        <p:nvGrpSpPr>
          <p:cNvPr id="6" name="Group 5"/>
          <p:cNvGrpSpPr/>
          <p:nvPr/>
        </p:nvGrpSpPr>
        <p:grpSpPr>
          <a:xfrm>
            <a:off x="635000" y="1951831"/>
            <a:ext cx="4191000" cy="533400"/>
            <a:chOff x="635000" y="2438400"/>
            <a:chExt cx="4191000" cy="533400"/>
          </a:xfrm>
        </p:grpSpPr>
        <p:sp>
          <p:nvSpPr>
            <p:cNvPr id="7" name="Rectangle 6"/>
            <p:cNvSpPr/>
            <p:nvPr/>
          </p:nvSpPr>
          <p:spPr>
            <a:xfrm>
              <a:off x="635000" y="2438400"/>
              <a:ext cx="4191000" cy="533400"/>
            </a:xfrm>
            <a:prstGeom prst="rect">
              <a:avLst/>
            </a:prstGeom>
            <a:solidFill>
              <a:srgbClr val="FD7A49"/>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sp>
          <p:nvSpPr>
            <p:cNvPr id="9" name="TextBox 8"/>
            <p:cNvSpPr txBox="1"/>
            <p:nvPr/>
          </p:nvSpPr>
          <p:spPr>
            <a:xfrm>
              <a:off x="635000" y="2561431"/>
              <a:ext cx="4114800"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smtClean="0">
                  <a:ln>
                    <a:noFill/>
                  </a:ln>
                  <a:solidFill>
                    <a:srgbClr val="FFFFFF"/>
                  </a:solidFill>
                  <a:effectLst/>
                  <a:uFillTx/>
                  <a:latin typeface="Helvetica"/>
                  <a:ea typeface="+mn-ea"/>
                  <a:cs typeface="Helvetica"/>
                  <a:sym typeface="Calibri"/>
                </a:rPr>
                <a:t>QUESTIONS FOR DISCUSSION</a:t>
              </a:r>
              <a:endParaRPr kumimoji="0" lang="en-US" sz="2000" b="0" i="0" u="none" strike="noStrike" cap="none" spc="0" normalizeH="0" baseline="0" dirty="0">
                <a:ln>
                  <a:noFill/>
                </a:ln>
                <a:solidFill>
                  <a:srgbClr val="FFFFFF"/>
                </a:solidFill>
                <a:effectLst/>
                <a:uFillTx/>
                <a:latin typeface="Helvetica"/>
                <a:ea typeface="+mn-ea"/>
                <a:cs typeface="Helvetica"/>
                <a:sym typeface="Calibri"/>
              </a:endParaRPr>
            </a:p>
          </p:txBody>
        </p:sp>
      </p:gr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800" y="8686800"/>
            <a:ext cx="3810000" cy="769215"/>
          </a:xfrm>
          <a:prstGeom prst="rect">
            <a:avLst/>
          </a:prstGeom>
        </p:spPr>
      </p:pic>
    </p:spTree>
    <p:extLst>
      <p:ext uri="{BB962C8B-B14F-4D97-AF65-F5344CB8AC3E}">
        <p14:creationId xmlns:p14="http://schemas.microsoft.com/office/powerpoint/2010/main" val="2932977159"/>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0" dirty="0" smtClean="0"/>
              <a:t>Final Considerations</a:t>
            </a:r>
            <a:endParaRPr lang="en-US" sz="4800" b="0" dirty="0"/>
          </a:p>
        </p:txBody>
      </p:sp>
      <p:sp>
        <p:nvSpPr>
          <p:cNvPr id="3" name="Text Placeholder 2"/>
          <p:cNvSpPr>
            <a:spLocks noGrp="1"/>
          </p:cNvSpPr>
          <p:nvPr>
            <p:ph type="body" idx="1"/>
          </p:nvPr>
        </p:nvSpPr>
        <p:spPr>
          <a:xfrm>
            <a:off x="558800" y="1295400"/>
            <a:ext cx="11099800" cy="4648200"/>
          </a:xfrm>
        </p:spPr>
        <p:txBody>
          <a:bodyPr>
            <a:normAutofit/>
          </a:bodyPr>
          <a:lstStyle/>
          <a:p>
            <a:pPr>
              <a:lnSpc>
                <a:spcPct val="100000"/>
              </a:lnSpc>
              <a:spcAft>
                <a:spcPts val="2400"/>
              </a:spcAft>
            </a:pPr>
            <a:r>
              <a:rPr lang="en-US" sz="2800" dirty="0" smtClean="0"/>
              <a:t>Consider </a:t>
            </a:r>
            <a:r>
              <a:rPr lang="en-US" sz="2800" dirty="0"/>
              <a:t>the impact that this change will have on </a:t>
            </a:r>
            <a:r>
              <a:rPr lang="en-US" sz="2800" dirty="0" smtClean="0"/>
              <a:t>our </a:t>
            </a:r>
            <a:r>
              <a:rPr lang="en-US" sz="2800" dirty="0"/>
              <a:t>organization’s ability to serve </a:t>
            </a:r>
            <a:r>
              <a:rPr lang="en-US" sz="2800" dirty="0" smtClean="0"/>
              <a:t>our </a:t>
            </a:r>
            <a:r>
              <a:rPr lang="en-US" sz="2800" dirty="0"/>
              <a:t>core purpose. </a:t>
            </a:r>
          </a:p>
          <a:p>
            <a:pPr>
              <a:lnSpc>
                <a:spcPct val="100000"/>
              </a:lnSpc>
              <a:spcAft>
                <a:spcPts val="2400"/>
              </a:spcAft>
            </a:pPr>
            <a:r>
              <a:rPr lang="en-US" sz="2800" dirty="0" smtClean="0"/>
              <a:t>Seek </a:t>
            </a:r>
            <a:r>
              <a:rPr lang="en-US" sz="2800" dirty="0"/>
              <a:t>strategies and solutions that will enable </a:t>
            </a:r>
            <a:r>
              <a:rPr lang="en-US" sz="2800" dirty="0" smtClean="0"/>
              <a:t>our </a:t>
            </a:r>
            <a:r>
              <a:rPr lang="en-US" sz="2800" dirty="0"/>
              <a:t>organization to serve </a:t>
            </a:r>
            <a:r>
              <a:rPr lang="en-US" sz="2800" dirty="0" smtClean="0"/>
              <a:t>our </a:t>
            </a:r>
            <a:r>
              <a:rPr lang="en-US" sz="2800" dirty="0"/>
              <a:t>core purpose and mission long into the future, even if the solution lies beyond the boundaries of </a:t>
            </a:r>
            <a:r>
              <a:rPr lang="en-US" sz="2800" dirty="0" smtClean="0"/>
              <a:t>our </a:t>
            </a:r>
            <a:r>
              <a:rPr lang="en-US" sz="2800" dirty="0"/>
              <a:t>current organization.</a:t>
            </a:r>
          </a:p>
          <a:p>
            <a:pPr>
              <a:lnSpc>
                <a:spcPct val="100000"/>
              </a:lnSpc>
              <a:spcAft>
                <a:spcPts val="2400"/>
              </a:spcAft>
            </a:pPr>
            <a:r>
              <a:rPr lang="en-US" sz="2800" dirty="0" smtClean="0"/>
              <a:t>Pay </a:t>
            </a:r>
            <a:r>
              <a:rPr lang="en-US" sz="2800" dirty="0"/>
              <a:t>attention to </a:t>
            </a:r>
            <a:r>
              <a:rPr lang="en-US" sz="2800" dirty="0" smtClean="0"/>
              <a:t>our </a:t>
            </a:r>
            <a:r>
              <a:rPr lang="en-US" sz="2800" dirty="0"/>
              <a:t>external environment and think on an ongoing basis about the potential to collaborate through strategic alliances and restructuring.</a:t>
            </a:r>
          </a:p>
          <a:p>
            <a:pPr>
              <a:lnSpc>
                <a:spcPct val="100000"/>
              </a:lnSpc>
              <a:spcAft>
                <a:spcPts val="2400"/>
              </a:spcAft>
            </a:pPr>
            <a:endParaRPr lang="en-US" sz="2800" dirty="0"/>
          </a:p>
        </p:txBody>
      </p:sp>
      <p:cxnSp>
        <p:nvCxnSpPr>
          <p:cNvPr id="5" name="Straight Connector 4"/>
          <p:cNvCxnSpPr/>
          <p:nvPr/>
        </p:nvCxnSpPr>
        <p:spPr>
          <a:xfrm>
            <a:off x="635000" y="1219200"/>
            <a:ext cx="11734800" cy="0"/>
          </a:xfrm>
          <a:prstGeom prst="line">
            <a:avLst/>
          </a:prstGeom>
          <a:noFill/>
          <a:ln w="50800" cap="flat">
            <a:solidFill>
              <a:srgbClr val="56B7BB"/>
            </a:solidFill>
            <a:prstDash val="solid"/>
            <a:miter lim="400000"/>
          </a:ln>
          <a:effectLst/>
          <a:sp3d/>
        </p:spPr>
        <p:style>
          <a:lnRef idx="0">
            <a:scrgbClr r="0" g="0" b="0"/>
          </a:lnRef>
          <a:fillRef idx="0">
            <a:scrgbClr r="0" g="0" b="0"/>
          </a:fillRef>
          <a:effectRef idx="0">
            <a:scrgbClr r="0" g="0" b="0"/>
          </a:effectRef>
          <a:fontRef idx="none"/>
        </p:style>
      </p:cxnSp>
      <p:cxnSp>
        <p:nvCxnSpPr>
          <p:cNvPr id="6" name="Straight Connector 5"/>
          <p:cNvCxnSpPr/>
          <p:nvPr/>
        </p:nvCxnSpPr>
        <p:spPr>
          <a:xfrm>
            <a:off x="635000" y="6096000"/>
            <a:ext cx="11734800" cy="0"/>
          </a:xfrm>
          <a:prstGeom prst="line">
            <a:avLst/>
          </a:prstGeom>
          <a:noFill/>
          <a:ln w="50800" cap="flat">
            <a:solidFill>
              <a:srgbClr val="56B7BB"/>
            </a:solidFill>
            <a:prstDash val="solid"/>
            <a:miter lim="400000"/>
          </a:ln>
          <a:effectLst/>
          <a:sp3d/>
        </p:spPr>
        <p:style>
          <a:lnRef idx="0">
            <a:scrgbClr r="0" g="0" b="0"/>
          </a:lnRef>
          <a:fillRef idx="0">
            <a:scrgbClr r="0" g="0" b="0"/>
          </a:fillRef>
          <a:effectRef idx="0">
            <a:scrgbClr r="0" g="0" b="0"/>
          </a:effectRef>
          <a:fontRef idx="none"/>
        </p:style>
      </p:cxnSp>
      <p:sp>
        <p:nvSpPr>
          <p:cNvPr id="7" name="Oval 6"/>
          <p:cNvSpPr/>
          <p:nvPr/>
        </p:nvSpPr>
        <p:spPr>
          <a:xfrm>
            <a:off x="5816600" y="5562600"/>
            <a:ext cx="1066800" cy="1066800"/>
          </a:xfrm>
          <a:prstGeom prst="ellipse">
            <a:avLst/>
          </a:prstGeom>
          <a:solidFill>
            <a:srgbClr val="FFFFFF"/>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pic>
        <p:nvPicPr>
          <p:cNvPr id="8" name="Picture 7" descr="arrow.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5969000" y="5715000"/>
            <a:ext cx="743712" cy="743712"/>
          </a:xfrm>
          <a:prstGeom prst="rect">
            <a:avLst/>
          </a:prstGeom>
        </p:spPr>
      </p:pic>
      <p:sp>
        <p:nvSpPr>
          <p:cNvPr id="9" name="TextBox 8"/>
          <p:cNvSpPr txBox="1"/>
          <p:nvPr/>
        </p:nvSpPr>
        <p:spPr>
          <a:xfrm>
            <a:off x="1778000" y="6799421"/>
            <a:ext cx="10744200" cy="8412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defRPr sz="2000">
                <a:solidFill>
                  <a:srgbClr val="FFFFFF"/>
                </a:solidFill>
              </a:defRPr>
            </a:pPr>
            <a:r>
              <a:rPr lang="en-US" sz="2400" dirty="0" smtClean="0">
                <a:solidFill>
                  <a:srgbClr val="56B7BB"/>
                </a:solidFill>
                <a:latin typeface="Corbel"/>
                <a:ea typeface="Corbel"/>
                <a:cs typeface="Corbel"/>
              </a:rPr>
              <a:t>For </a:t>
            </a:r>
            <a:r>
              <a:rPr lang="en-US" sz="2400" dirty="0">
                <a:solidFill>
                  <a:srgbClr val="56B7BB"/>
                </a:solidFill>
                <a:latin typeface="Corbel"/>
                <a:ea typeface="Corbel"/>
                <a:cs typeface="Corbel"/>
              </a:rPr>
              <a:t>more information on how organizations are exploring greater impact through strategic alliances and restructuring, visit </a:t>
            </a:r>
            <a:r>
              <a:rPr lang="en-US" sz="2400" u="sng" dirty="0" smtClean="0">
                <a:latin typeface="Corbel"/>
                <a:ea typeface="Corbel"/>
                <a:cs typeface="Corbel"/>
                <a:hlinkClick r:id="rId3"/>
              </a:rPr>
              <a:t>www.thepowerofpossibility.org</a:t>
            </a:r>
            <a:r>
              <a:rPr lang="en-US" sz="2400" dirty="0">
                <a:latin typeface="Corbel"/>
                <a:ea typeface="Corbel"/>
                <a:cs typeface="Corbel"/>
              </a:rPr>
              <a:t>.</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5000" y="6705600"/>
            <a:ext cx="1014984" cy="1014984"/>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8800" y="8686800"/>
            <a:ext cx="3810000" cy="769215"/>
          </a:xfrm>
          <a:prstGeom prst="rect">
            <a:avLst/>
          </a:prstGeom>
        </p:spPr>
      </p:pic>
    </p:spTree>
    <p:extLst>
      <p:ext uri="{BB962C8B-B14F-4D97-AF65-F5344CB8AC3E}">
        <p14:creationId xmlns:p14="http://schemas.microsoft.com/office/powerpoint/2010/main" val="330104573"/>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PoP">
      <a:dk1>
        <a:srgbClr val="55565A"/>
      </a:dk1>
      <a:lt1>
        <a:srgbClr val="A6A6A6"/>
      </a:lt1>
      <a:dk2>
        <a:srgbClr val="2F4145"/>
      </a:dk2>
      <a:lt2>
        <a:srgbClr val="EEECE1"/>
      </a:lt2>
      <a:accent1>
        <a:srgbClr val="FD7A49"/>
      </a:accent1>
      <a:accent2>
        <a:srgbClr val="56B7BB"/>
      </a:accent2>
      <a:accent3>
        <a:srgbClr val="8AABC3"/>
      </a:accent3>
      <a:accent4>
        <a:srgbClr val="FD9D7B"/>
      </a:accent4>
      <a:accent5>
        <a:srgbClr val="AFDDDF"/>
      </a:accent5>
      <a:accent6>
        <a:srgbClr val="BACDDC"/>
      </a:accent6>
      <a:hlink>
        <a:srgbClr val="FD7A49"/>
      </a:hlink>
      <a:folHlink>
        <a:srgbClr val="BA3202"/>
      </a:folHlink>
    </a:clrScheme>
    <a:fontScheme name="White">
      <a:majorFont>
        <a:latin typeface="Calibri"/>
        <a:ea typeface="Calibri"/>
        <a:cs typeface="Calibri"/>
      </a:majorFont>
      <a:minorFont>
        <a:latin typeface="Calibri"/>
        <a:ea typeface="Calibri"/>
        <a:cs typeface="Calibri"/>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CB2C3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White">
  <a:themeElements>
    <a:clrScheme name="PoP">
      <a:dk1>
        <a:srgbClr val="55565A"/>
      </a:dk1>
      <a:lt1>
        <a:srgbClr val="A6A6A6"/>
      </a:lt1>
      <a:dk2>
        <a:srgbClr val="2F4145"/>
      </a:dk2>
      <a:lt2>
        <a:srgbClr val="EEECE1"/>
      </a:lt2>
      <a:accent1>
        <a:srgbClr val="FD7A49"/>
      </a:accent1>
      <a:accent2>
        <a:srgbClr val="56B7BB"/>
      </a:accent2>
      <a:accent3>
        <a:srgbClr val="8AABC3"/>
      </a:accent3>
      <a:accent4>
        <a:srgbClr val="FD9D7B"/>
      </a:accent4>
      <a:accent5>
        <a:srgbClr val="AFDDDF"/>
      </a:accent5>
      <a:accent6>
        <a:srgbClr val="BACDDC"/>
      </a:accent6>
      <a:hlink>
        <a:srgbClr val="FD7A49"/>
      </a:hlink>
      <a:folHlink>
        <a:srgbClr val="BA3202"/>
      </a:folHlink>
    </a:clrScheme>
    <a:fontScheme name="White">
      <a:majorFont>
        <a:latin typeface="Calibri"/>
        <a:ea typeface="Calibri"/>
        <a:cs typeface="Calibri"/>
      </a:majorFont>
      <a:minorFont>
        <a:latin typeface="Calibri"/>
        <a:ea typeface="Calibri"/>
        <a:cs typeface="Calibri"/>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CB2C3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Calibri"/>
        <a:ea typeface="Calibri"/>
        <a:cs typeface="Calibri"/>
      </a:majorFont>
      <a:minorFont>
        <a:latin typeface="Calibri"/>
        <a:ea typeface="Calibri"/>
        <a:cs typeface="Calibri"/>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CB2C3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1627</TotalTime>
  <Words>899</Words>
  <Application>Microsoft Office PowerPoint</Application>
  <PresentationFormat>Custom</PresentationFormat>
  <Paragraphs>47</Paragraphs>
  <Slides>8</Slides>
  <Notes>0</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White</vt:lpstr>
      <vt:lpstr>1_White</vt:lpstr>
      <vt:lpstr>PowerPoint Presentation</vt:lpstr>
      <vt:lpstr>Why now?</vt:lpstr>
      <vt:lpstr>Board Opportunity #1: Understand the change and its impact.</vt:lpstr>
      <vt:lpstr>Board Opportunity #2: Put the change in the context of our organization’s core purpose.</vt:lpstr>
      <vt:lpstr>Board Opportunity #3: Work to make sense of what that might mean for our organization.</vt:lpstr>
      <vt:lpstr>Board Opportunity #3: Make sense of what that change might mean.</vt:lpstr>
      <vt:lpstr>Board Opportunity #4: Watch for early indicators of future change.</vt:lpstr>
      <vt:lpstr>Final Considerations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Judy Reckelhoff</dc:creator>
  <cp:lastModifiedBy>Anne Atwood Mead</cp:lastModifiedBy>
  <cp:revision>49</cp:revision>
  <cp:lastPrinted>2017-01-30T16:38:51Z</cp:lastPrinted>
  <dcterms:modified xsi:type="dcterms:W3CDTF">2017-02-08T15:51:03Z</dcterms:modified>
</cp:coreProperties>
</file>