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9"/>
  </p:notesMasterIdLst>
  <p:handoutMasterIdLst>
    <p:handoutMasterId r:id="rId10"/>
  </p:handoutMasterIdLst>
  <p:sldIdLst>
    <p:sldId id="256" r:id="rId3"/>
    <p:sldId id="279" r:id="rId4"/>
    <p:sldId id="263" r:id="rId5"/>
    <p:sldId id="280" r:id="rId6"/>
    <p:sldId id="282" r:id="rId7"/>
    <p:sldId id="283" r:id="rId8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000" b="0" i="0" u="none" strike="noStrike" cap="none" spc="0" normalizeH="0" baseline="0">
        <a:ln>
          <a:noFill/>
        </a:ln>
        <a:solidFill>
          <a:srgbClr val="CB2C3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7BB"/>
    <a:srgbClr val="FFFFFF"/>
    <a:srgbClr val="55565A"/>
    <a:srgbClr val="FD7A49"/>
    <a:srgbClr val="160D45"/>
    <a:srgbClr val="CB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BBFC77FB-9ED0-4EC9-95AA-A1379042E648}" styleName="">
    <a:tblBg/>
    <a:wholeTbl>
      <a:tcTxStyle b="off" i="off">
        <a:font>
          <a:latin typeface="Roboto Regular"/>
          <a:ea typeface="Roboto Regular"/>
          <a:cs typeface="Roboto Regular"/>
        </a:font>
        <a:srgbClr val="2B405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6AB04"/>
              </a:solidFill>
              <a:prstDash val="solid"/>
              <a:miter lim="400000"/>
            </a:ln>
          </a:top>
          <a:bottom>
            <a:ln w="6350" cap="flat">
              <a:solidFill>
                <a:srgbClr val="F6AB04"/>
              </a:solidFill>
              <a:prstDash val="solid"/>
              <a:miter lim="400000"/>
            </a:ln>
          </a:bottom>
          <a:insideH>
            <a:ln w="6350" cap="flat">
              <a:solidFill>
                <a:srgbClr val="F6AB04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52" autoAdjust="0"/>
  </p:normalViewPr>
  <p:slideViewPr>
    <p:cSldViewPr>
      <p:cViewPr varScale="1">
        <p:scale>
          <a:sx n="52" d="100"/>
          <a:sy n="52" d="100"/>
        </p:scale>
        <p:origin x="-1254" y="-11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4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6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5A03BB-0076-4576-B38B-09C5BF042BF3}" type="datetimeFigureOut">
              <a:rPr lang="en-US" smtClean="0">
                <a:latin typeface="Corbel"/>
              </a:rPr>
              <a:t>2/8/2017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58B3E8-AF27-4FF9-B100-7EA3ACC33666}" type="slidenum">
              <a:rPr lang="en-US" smtClean="0">
                <a:latin typeface="Corbel"/>
              </a:rPr>
              <a:t>‹#›</a:t>
            </a:fld>
            <a:endParaRPr lang="en-US" dirty="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3055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74625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>
                <a:solidFill>
                  <a:schemeClr val="accent1"/>
                </a:solidFill>
              </a:defRPr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646379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-23389" y="-19748"/>
            <a:ext cx="13051578" cy="686202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BBD19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3"/>
          </p:nvPr>
        </p:nvSpPr>
        <p:spPr>
          <a:xfrm>
            <a:off x="6833947" y="6936529"/>
            <a:ext cx="5466252" cy="471924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76200" indent="0" algn="r">
              <a:lnSpc>
                <a:spcPct val="100000"/>
              </a:lnSpc>
              <a:buClrTx/>
              <a:buSzTx/>
              <a:buNone/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70084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23389" y="6701890"/>
            <a:ext cx="13051578" cy="305534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1958695" y="5600605"/>
            <a:ext cx="10464801" cy="14224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ClrTx/>
              <a:buSzTx/>
              <a:buNone/>
              <a:defRPr sz="60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quarter" idx="14"/>
          </p:nvPr>
        </p:nvSpPr>
        <p:spPr>
          <a:xfrm>
            <a:off x="6139781" y="6954499"/>
            <a:ext cx="6283715" cy="1422401"/>
          </a:xfrm>
          <a:prstGeom prst="rect">
            <a:avLst/>
          </a:prstGeom>
        </p:spPr>
        <p:txBody>
          <a:bodyPr/>
          <a:lstStyle>
            <a:lvl1pPr marL="0" marR="56388" indent="0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1pPr>
            <a:lvl2pPr marL="0" marR="56388" indent="169163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2pPr>
            <a:lvl3pPr marL="0" marR="56388" indent="338327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3pPr>
            <a:lvl4pPr marL="0" marR="56388" indent="507491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4pPr>
            <a:lvl5pPr marL="0" marR="56388" indent="676655" algn="r" defTabSz="432308">
              <a:lnSpc>
                <a:spcPct val="100000"/>
              </a:lnSpc>
              <a:buClrTx/>
              <a:buSzTx/>
              <a:buNone/>
              <a:defRPr sz="1776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1110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 hasCustomPrompt="1"/>
          </p:nvPr>
        </p:nvSpPr>
        <p:spPr>
          <a:xfrm>
            <a:off x="557784" y="228600"/>
            <a:ext cx="11099800" cy="1524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baseline="0"/>
            </a:lvl1pPr>
          </a:lstStyle>
          <a:p>
            <a:r>
              <a:rPr dirty="0"/>
              <a:t>Title </a:t>
            </a:r>
            <a:r>
              <a:rPr dirty="0" smtClean="0"/>
              <a:t>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Row</a:t>
            </a:r>
            <a:endParaRPr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9722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4"/>
          <p:cNvSpPr/>
          <p:nvPr userDrawn="1"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4075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8305800"/>
            <a:ext cx="13004800" cy="15240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FFFFFF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18118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57784" y="1515022"/>
            <a:ext cx="11099800" cy="61049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22119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8383530"/>
            <a:ext cx="13051578" cy="138981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12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7784" y="1591222"/>
            <a:ext cx="11099800" cy="610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-23389" y="9078438"/>
            <a:ext cx="13051578" cy="69490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2978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1" i="0" u="none" strike="noStrike" cap="none" spc="0" baseline="0">
          <a:ln>
            <a:noFill/>
          </a:ln>
          <a:solidFill>
            <a:schemeClr val="accent1"/>
          </a:solidFill>
          <a:uFillTx/>
          <a:latin typeface="Corbel"/>
          <a:ea typeface="Corbel"/>
          <a:cs typeface="Corbel"/>
          <a:sym typeface="Calibri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CB2C3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96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1pPr>
      <a:lvl2pPr marL="740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2pPr>
      <a:lvl3pPr marL="1185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3pPr>
      <a:lvl4pPr marL="1629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4pPr>
      <a:lvl5pPr marL="2074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chemeClr val="accent1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Corbel"/>
          <a:ea typeface="Corbel"/>
          <a:cs typeface="Corbel"/>
          <a:sym typeface="Calibri"/>
        </a:defRPr>
      </a:lvl5pPr>
      <a:lvl6pPr marL="2518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6pPr>
      <a:lvl7pPr marL="2963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7pPr>
      <a:lvl8pPr marL="34078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8pPr>
      <a:lvl9pPr marL="3852333" marR="0" indent="-296333" algn="l" defTabSz="584200" rtl="0" latinLnBrk="0">
        <a:lnSpc>
          <a:spcPct val="150000"/>
        </a:lnSpc>
        <a:spcBef>
          <a:spcPts val="0"/>
        </a:spcBef>
        <a:spcAft>
          <a:spcPts val="0"/>
        </a:spcAft>
        <a:buClr>
          <a:srgbClr val="CB2C30"/>
        </a:buClr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2B4051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ofpossibility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4294967295"/>
          </p:nvPr>
        </p:nvSpPr>
        <p:spPr>
          <a:xfrm>
            <a:off x="342872" y="4267200"/>
            <a:ext cx="12661927" cy="21073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ClrTx/>
              <a:buSzTx/>
              <a:buNone/>
              <a:defRPr sz="6000">
                <a:solidFill>
                  <a:srgbClr val="160D45"/>
                </a:solidFill>
              </a:defRPr>
            </a:pPr>
            <a:r>
              <a:rPr lang="en-US" sz="3000" dirty="0">
                <a:solidFill>
                  <a:srgbClr val="FD7A49"/>
                </a:solidFill>
                <a:latin typeface="Corbel"/>
                <a:cs typeface="Corbel"/>
              </a:rPr>
              <a:t>The Moment to Explore Strategic Partnerships: </a:t>
            </a:r>
            <a: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  <a:t/>
            </a:r>
            <a:br>
              <a:rPr lang="en-US" sz="4800" b="1" dirty="0" smtClean="0">
                <a:solidFill>
                  <a:srgbClr val="FD7A49"/>
                </a:solidFill>
                <a:latin typeface="Corbel"/>
                <a:cs typeface="Corbel"/>
              </a:rPr>
            </a:br>
            <a:r>
              <a:rPr lang="en-US" sz="13000" dirty="0" smtClean="0">
                <a:solidFill>
                  <a:srgbClr val="FD7A49"/>
                </a:solidFill>
                <a:latin typeface="Corbel"/>
                <a:cs typeface="Corbel"/>
              </a:rPr>
              <a:t>Closing Down</a:t>
            </a:r>
            <a:endParaRPr sz="13000" dirty="0">
              <a:solidFill>
                <a:srgbClr val="FD7A49"/>
              </a:solidFill>
              <a:latin typeface="Corbel"/>
              <a:cs typeface="Corbe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2600" y="8077200"/>
            <a:ext cx="7626828" cy="1234482"/>
            <a:chOff x="482600" y="8250978"/>
            <a:chExt cx="6553200" cy="10607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600" y="8250978"/>
              <a:ext cx="4940299" cy="997415"/>
            </a:xfrm>
            <a:prstGeom prst="rect">
              <a:avLst/>
            </a:prstGeom>
          </p:spPr>
        </p:pic>
        <p:pic>
          <p:nvPicPr>
            <p:cNvPr id="4" name="Picture 3" descr="tagline-reverse-onelin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5600" y="9067800"/>
              <a:ext cx="5410200" cy="24388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0" y="599768"/>
            <a:ext cx="1271019" cy="127101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1099800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7000" b="0" dirty="0" smtClean="0">
                <a:solidFill>
                  <a:schemeClr val="accent1"/>
                </a:solidFill>
                <a:latin typeface="Corbel"/>
                <a:cs typeface="Corbel"/>
              </a:rPr>
              <a:t>Why now?</a:t>
            </a:r>
            <a:endParaRPr lang="en-US" sz="7000" b="0" dirty="0">
              <a:solidFill>
                <a:schemeClr val="accent1"/>
              </a:solidFill>
              <a:latin typeface="Corbel"/>
              <a:cs typeface="Corbel"/>
            </a:endParaRP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7784" y="1892808"/>
            <a:ext cx="5411216" cy="168537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chemeClr val="accent1"/>
              </a:buClr>
            </a:pPr>
            <a:r>
              <a:rPr lang="en-US" dirty="0">
                <a:solidFill>
                  <a:srgbClr val="55565A"/>
                </a:solidFill>
              </a:rPr>
              <a:t>Closing down </a:t>
            </a:r>
            <a:r>
              <a:rPr lang="en-US" dirty="0" smtClean="0">
                <a:solidFill>
                  <a:srgbClr val="55565A"/>
                </a:solidFill>
              </a:rPr>
              <a:t>our </a:t>
            </a:r>
            <a:r>
              <a:rPr lang="en-US" dirty="0">
                <a:solidFill>
                  <a:srgbClr val="55565A"/>
                </a:solidFill>
              </a:rPr>
              <a:t>organization or </a:t>
            </a:r>
            <a:r>
              <a:rPr lang="en-US" dirty="0" smtClean="0">
                <a:solidFill>
                  <a:srgbClr val="55565A"/>
                </a:solidFill>
              </a:rPr>
              <a:t>one of our programs </a:t>
            </a:r>
            <a:r>
              <a:rPr lang="en-US" dirty="0">
                <a:solidFill>
                  <a:srgbClr val="55565A"/>
                </a:solidFill>
              </a:rPr>
              <a:t>is not an easy decision for </a:t>
            </a:r>
            <a:r>
              <a:rPr lang="en-US" dirty="0" smtClean="0">
                <a:solidFill>
                  <a:srgbClr val="55565A"/>
                </a:solidFill>
              </a:rPr>
              <a:t>us to </a:t>
            </a:r>
            <a:r>
              <a:rPr lang="en-US" dirty="0">
                <a:solidFill>
                  <a:srgbClr val="55565A"/>
                </a:solidFill>
              </a:rPr>
              <a:t>make. </a:t>
            </a:r>
            <a:endParaRPr lang="en-US" dirty="0" smtClean="0">
              <a:solidFill>
                <a:srgbClr val="55565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0" y="4294863"/>
            <a:ext cx="11734800" cy="14414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Aft>
                <a:spcPts val="1800"/>
              </a:spcAft>
              <a:buClr>
                <a:schemeClr val="accent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When facing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such a decision, thoughtful consideration of </a:t>
            </a:r>
            <a:r>
              <a:rPr lang="en-US" sz="2400" b="1" dirty="0">
                <a:solidFill>
                  <a:srgbClr val="FD7A49"/>
                </a:solidFill>
                <a:latin typeface="Corbel"/>
                <a:cs typeface="Corbel"/>
              </a:rPr>
              <a:t>strategic alliances and restructuring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 options may enable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our organization’s legacy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to live on and ensure that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we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are able to serve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our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core purpose and mission, even as </a:t>
            </a:r>
            <a:r>
              <a:rPr lang="en-US" sz="2400" b="1" dirty="0" smtClean="0">
                <a:solidFill>
                  <a:schemeClr val="bg1"/>
                </a:solidFill>
                <a:latin typeface="Corbel"/>
                <a:cs typeface="Corbel"/>
              </a:rPr>
              <a:t>we </a:t>
            </a:r>
            <a:r>
              <a:rPr lang="en-US" sz="2400" b="1" dirty="0">
                <a:solidFill>
                  <a:schemeClr val="bg1"/>
                </a:solidFill>
                <a:latin typeface="Corbel"/>
                <a:cs typeface="Corbel"/>
              </a:rPr>
              <a:t>close down.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6883400" y="6002139"/>
            <a:ext cx="5562600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rgbClr val="CB2C3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0" y="6511925"/>
            <a:ext cx="107442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000" i="1" u="sng" dirty="0" smtClean="0">
                <a:solidFill>
                  <a:srgbClr val="FD7A49"/>
                </a:solidFill>
                <a:latin typeface="Corbel"/>
                <a:cs typeface="Corbel"/>
              </a:rPr>
              <a:t>Strategic alliances and restructuring:</a:t>
            </a:r>
            <a:r>
              <a:rPr lang="en-US" sz="2000" dirty="0" smtClean="0">
                <a:solidFill>
                  <a:srgbClr val="FD7A49"/>
                </a:solidFill>
                <a:latin typeface="Corbel"/>
                <a:cs typeface="Corbel"/>
              </a:rPr>
              <a:t>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A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broad continuum of long-term, organizational collaborations designed to leverage the strengths and capacities of two or more 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organizations</a:t>
            </a:r>
            <a:r>
              <a:rPr lang="en-US" sz="2000" dirty="0" smtClean="0">
                <a:solidFill>
                  <a:srgbClr val="56B7BB"/>
                </a:solidFill>
                <a:latin typeface="Corbel"/>
                <a:cs typeface="Corbel"/>
              </a:rPr>
              <a:t>; could </a:t>
            </a:r>
            <a:r>
              <a:rPr lang="en-US" sz="2000" dirty="0">
                <a:solidFill>
                  <a:srgbClr val="56B7BB"/>
                </a:solidFill>
                <a:latin typeface="Corbel"/>
                <a:cs typeface="Corbel"/>
              </a:rPr>
              <a:t>include joint programs, parent-subsidiary structures, fiscal sponsorships, asset transfers, joint ventures, administrative or back office consolidations, mergers, or other intentional structures for collaboration.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54800" y="1892808"/>
            <a:ext cx="5410200" cy="18107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>
              <a:spcAft>
                <a:spcPts val="18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It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requires </a:t>
            </a: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tough decisions about services, personnel, and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– most </a:t>
            </a: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importantly – the communities and people </a:t>
            </a:r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we serve.</a:t>
            </a:r>
            <a:endParaRPr lang="en-US" sz="24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35000" y="3886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Oval 2"/>
          <p:cNvSpPr/>
          <p:nvPr/>
        </p:nvSpPr>
        <p:spPr>
          <a:xfrm>
            <a:off x="5816600" y="33528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1" name="Picture 10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3505200"/>
            <a:ext cx="743712" cy="743712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Oval 14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6" name="Picture 15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pic>
        <p:nvPicPr>
          <p:cNvPr id="5" name="Picture 4" descr="define-ic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393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7784" y="228600"/>
            <a:ext cx="12447016" cy="1905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600" b="0" dirty="0" smtClean="0"/>
              <a:t>Board Opportunity #1: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/>
              <a:t>Define what’s most important.</a:t>
            </a:r>
            <a:endParaRPr lang="en-US" sz="4400" b="0" dirty="0"/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558800" y="2971800"/>
            <a:ext cx="11812016" cy="64770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is our core purpose? What problem are we trying to solve or new reality are we trying to create? 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3200" dirty="0" smtClean="0"/>
              <a:t>Is </a:t>
            </a:r>
            <a:r>
              <a:rPr lang="en-US" sz="3200" dirty="0"/>
              <a:t>this core purpose still relevant in our current environment?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3200" dirty="0" smtClean="0"/>
              <a:t>What’s </a:t>
            </a:r>
            <a:r>
              <a:rPr lang="en-US" sz="3200" dirty="0"/>
              <a:t>our unique value? Are there things that we are doing that no one else is doing, or doing as well?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3200" dirty="0" smtClean="0"/>
              <a:t>If </a:t>
            </a:r>
            <a:r>
              <a:rPr lang="en-US" sz="3200" dirty="0"/>
              <a:t>we were to close down, what needs or gaps would be created, and which colleague organizations would be best positioned to fill those gaps?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4" name="Group 3"/>
          <p:cNvGrpSpPr/>
          <p:nvPr/>
        </p:nvGrpSpPr>
        <p:grpSpPr>
          <a:xfrm>
            <a:off x="635000" y="2133600"/>
            <a:ext cx="4191000" cy="533400"/>
            <a:chOff x="635000" y="2514600"/>
            <a:chExt cx="4191000" cy="533400"/>
          </a:xfrm>
        </p:grpSpPr>
        <p:sp>
          <p:nvSpPr>
            <p:cNvPr id="3" name="Rectangle 2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900" b="0" dirty="0" smtClean="0"/>
              <a:t>Board Opportunity #2: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 smtClean="0"/>
              <a:t>Assess our options.</a:t>
            </a:r>
            <a:endParaRPr lang="en-US" sz="4400" b="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58800" y="1600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9" name="Group 8"/>
          <p:cNvGrpSpPr/>
          <p:nvPr/>
        </p:nvGrpSpPr>
        <p:grpSpPr>
          <a:xfrm>
            <a:off x="596900" y="1951384"/>
            <a:ext cx="4191000" cy="533400"/>
            <a:chOff x="635000" y="2478157"/>
            <a:chExt cx="4191000" cy="533400"/>
          </a:xfrm>
        </p:grpSpPr>
        <p:sp>
          <p:nvSpPr>
            <p:cNvPr id="10" name="Rectangle 9"/>
            <p:cNvSpPr/>
            <p:nvPr/>
          </p:nvSpPr>
          <p:spPr>
            <a:xfrm>
              <a:off x="635000" y="2478157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022790"/>
              </p:ext>
            </p:extLst>
          </p:nvPr>
        </p:nvGraphicFramePr>
        <p:xfrm>
          <a:off x="596900" y="2819400"/>
          <a:ext cx="12077701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6696546"/>
                <a:gridCol w="5381155"/>
              </a:tblGrid>
              <a:tr h="50292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Do we have the option of continuing to exist as an organization (or program)?</a:t>
                      </a:r>
                      <a:endParaRPr lang="en-US" sz="2800" dirty="0">
                        <a:solidFill>
                          <a:srgbClr val="FFFFFF"/>
                        </a:solidFill>
                        <a:effectLst/>
                        <a:latin typeface="Corbel" panose="020B05030202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If yes…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If no…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6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Would continuing as an independent organization be the best way to serve our core purpose? </a:t>
                      </a: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Are the considerations that prompted this conversation about possible closure likely to change?</a:t>
                      </a: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Are there other options that would enable us to serve our core purpose more strategically?</a:t>
                      </a: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Do we have options for strategic partnership today that we may not have in the future?</a:t>
                      </a:r>
                    </a:p>
                  </a:txBody>
                  <a:tcPr marL="27432" marR="27432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Are we ready to begin formal planning for our closure, which may include transferring our assets (programs, capital, personnel) to another nonprofit? </a:t>
                      </a:r>
                    </a:p>
                    <a:p>
                      <a:pPr marL="342900" marR="0" lvl="0" indent="-34290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If not, what’s holding us back? Will delaying formal planning for closure expand or limit our options for legacy planning?</a:t>
                      </a: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55565A"/>
                          </a:solidFill>
                          <a:effectLst/>
                          <a:latin typeface="Corbel" panose="020B0503020204020204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27432" marR="27432" marT="2743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901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558800" y="228600"/>
            <a:ext cx="12039600" cy="2209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b="0" dirty="0" smtClean="0"/>
              <a:t>Board Opportunity #3: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4400" b="0" dirty="0"/>
              <a:t>Think creatively about </a:t>
            </a:r>
            <a:r>
              <a:rPr lang="en-US" sz="4400" b="0" dirty="0" smtClean="0"/>
              <a:t>our </a:t>
            </a:r>
            <a:r>
              <a:rPr lang="en-US" sz="4400" b="0" dirty="0"/>
              <a:t>legacy by leading a collaboration strategy.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35000" y="3200400"/>
            <a:ext cx="11887200" cy="5105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Aft>
                <a:spcPts val="1200"/>
              </a:spcAft>
            </a:pPr>
            <a:r>
              <a:rPr lang="en-US" sz="2600" dirty="0" smtClean="0"/>
              <a:t>With </a:t>
            </a:r>
            <a:r>
              <a:rPr lang="en-US" sz="2600" dirty="0"/>
              <a:t>whom would it be most logical for us to partner? </a:t>
            </a:r>
            <a:endParaRPr lang="en-US" sz="2600" dirty="0" smtClean="0"/>
          </a:p>
          <a:p>
            <a:pPr lvl="2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600" dirty="0" smtClean="0"/>
              <a:t>Are </a:t>
            </a:r>
            <a:r>
              <a:rPr lang="en-US" sz="2600" dirty="0"/>
              <a:t>there organizations for which our organization’s knowledge and experience could add significant value?</a:t>
            </a:r>
          </a:p>
          <a:p>
            <a:pPr lvl="2">
              <a:lnSpc>
                <a:spcPct val="90000"/>
              </a:lnSpc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en-US" sz="2600" dirty="0" smtClean="0"/>
              <a:t>When </a:t>
            </a:r>
            <a:r>
              <a:rPr lang="en-US" sz="2600" dirty="0"/>
              <a:t>we close, on which organizations are those we serve most likely to rely? 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criteria are most important to us as we vet a potential merger or program transfer partner? Are there things that would disqualify an organization from consideration?</a:t>
            </a:r>
          </a:p>
          <a:p>
            <a:pPr lvl="0">
              <a:lnSpc>
                <a:spcPct val="90000"/>
              </a:lnSpc>
              <a:spcAft>
                <a:spcPts val="3000"/>
              </a:spcAft>
            </a:pPr>
            <a:r>
              <a:rPr lang="en-US" sz="2600" dirty="0" smtClean="0"/>
              <a:t>What </a:t>
            </a:r>
            <a:r>
              <a:rPr lang="en-US" sz="2600" dirty="0"/>
              <a:t>would be most important for a potential merger or program transfer partner to know about us? Are there things that would be essential in terms of expectations to set or commitments to be made?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22098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Group 5"/>
          <p:cNvGrpSpPr/>
          <p:nvPr/>
        </p:nvGrpSpPr>
        <p:grpSpPr>
          <a:xfrm>
            <a:off x="635000" y="2447131"/>
            <a:ext cx="4191000" cy="533400"/>
            <a:chOff x="635000" y="2514600"/>
            <a:chExt cx="4191000" cy="533400"/>
          </a:xfrm>
        </p:grpSpPr>
        <p:sp>
          <p:nvSpPr>
            <p:cNvPr id="7" name="Rectangle 6"/>
            <p:cNvSpPr/>
            <p:nvPr/>
          </p:nvSpPr>
          <p:spPr>
            <a:xfrm>
              <a:off x="635000" y="2514600"/>
              <a:ext cx="4191000" cy="533400"/>
            </a:xfrm>
            <a:prstGeom prst="rect">
              <a:avLst/>
            </a:prstGeom>
            <a:solidFill>
              <a:srgbClr val="FD7A49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Light"/>
                <a:ea typeface="Helvetica Light"/>
                <a:cs typeface="Helvetica Light"/>
                <a:sym typeface="Helvetica Ligh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000" y="2561431"/>
              <a:ext cx="4114800" cy="4103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spc="0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Helvetica"/>
                  <a:ea typeface="+mn-ea"/>
                  <a:cs typeface="Helvetica"/>
                  <a:sym typeface="Calibri"/>
                </a:rPr>
                <a:t>QUESTIONS FOR DISCUSSION</a:t>
              </a:r>
              <a:endParaRPr kumimoji="0" lang="en-US" sz="20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"/>
                <a:ea typeface="+mn-ea"/>
                <a:cs typeface="Helvetica"/>
                <a:sym typeface="Calibri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7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dirty="0" smtClean="0"/>
              <a:t>Final Considerations</a:t>
            </a:r>
            <a:endParaRPr lang="en-US" sz="48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0" y="1295400"/>
            <a:ext cx="11099800" cy="4648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3200" dirty="0" smtClean="0"/>
              <a:t>Closing </a:t>
            </a:r>
            <a:r>
              <a:rPr lang="en-US" sz="3200" dirty="0"/>
              <a:t>down </a:t>
            </a:r>
            <a:r>
              <a:rPr lang="en-US" sz="3200" dirty="0" smtClean="0"/>
              <a:t>our </a:t>
            </a:r>
            <a:r>
              <a:rPr lang="en-US" sz="3200" dirty="0"/>
              <a:t>organization or program is not an easy decision for </a:t>
            </a:r>
            <a:r>
              <a:rPr lang="en-US" sz="3200" dirty="0" smtClean="0"/>
              <a:t>us to </a:t>
            </a:r>
            <a:r>
              <a:rPr lang="en-US" sz="3200" dirty="0"/>
              <a:t>make. 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sz="3200" dirty="0"/>
              <a:t>B</a:t>
            </a:r>
            <a:r>
              <a:rPr lang="en-US" sz="3200" dirty="0" smtClean="0"/>
              <a:t>y </a:t>
            </a:r>
            <a:r>
              <a:rPr lang="en-US" sz="3200" dirty="0"/>
              <a:t>exploring options for strategic partnerships – most likely a merger or a program/asset transfer – </a:t>
            </a:r>
            <a:r>
              <a:rPr lang="en-US" sz="3200" dirty="0" smtClean="0"/>
              <a:t>we </a:t>
            </a:r>
            <a:r>
              <a:rPr lang="en-US" sz="3200" dirty="0"/>
              <a:t>may be able to ensure that </a:t>
            </a:r>
            <a:r>
              <a:rPr lang="en-US" sz="3200" dirty="0" smtClean="0"/>
              <a:t>our </a:t>
            </a:r>
            <a:r>
              <a:rPr lang="en-US" sz="3200" dirty="0"/>
              <a:t>organization’s good work continues and </a:t>
            </a:r>
            <a:r>
              <a:rPr lang="en-US" sz="3200" dirty="0" smtClean="0"/>
              <a:t>that our </a:t>
            </a:r>
            <a:r>
              <a:rPr lang="en-US" sz="3200" dirty="0"/>
              <a:t>legacy of service (and possibly even some elements of </a:t>
            </a:r>
            <a:r>
              <a:rPr lang="en-US" sz="3200" dirty="0" smtClean="0"/>
              <a:t>our </a:t>
            </a:r>
            <a:r>
              <a:rPr lang="en-US" sz="3200" dirty="0"/>
              <a:t>name or brand) </a:t>
            </a:r>
            <a:r>
              <a:rPr lang="en-US" sz="3200" dirty="0" smtClean="0"/>
              <a:t>are </a:t>
            </a:r>
            <a:r>
              <a:rPr lang="en-US" sz="3200" dirty="0"/>
              <a:t>not lost.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35000" y="12192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Connector 5"/>
          <p:cNvCxnSpPr/>
          <p:nvPr/>
        </p:nvCxnSpPr>
        <p:spPr>
          <a:xfrm>
            <a:off x="635000" y="6096000"/>
            <a:ext cx="11734800" cy="0"/>
          </a:xfrm>
          <a:prstGeom prst="line">
            <a:avLst/>
          </a:prstGeom>
          <a:noFill/>
          <a:ln w="50800" cap="flat">
            <a:solidFill>
              <a:srgbClr val="56B7BB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Oval 6"/>
          <p:cNvSpPr/>
          <p:nvPr/>
        </p:nvSpPr>
        <p:spPr>
          <a:xfrm>
            <a:off x="5816600" y="5562600"/>
            <a:ext cx="1066800" cy="1066800"/>
          </a:xfrm>
          <a:prstGeom prst="ellipse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8" name="Picture 7" descr="arrow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000" y="5715000"/>
            <a:ext cx="743712" cy="7437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8000" y="6799421"/>
            <a:ext cx="107442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lang="en-US" sz="2400" dirty="0" smtClean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For </a:t>
            </a:r>
            <a:r>
              <a:rPr lang="en-US" sz="2400" dirty="0">
                <a:solidFill>
                  <a:srgbClr val="56B7BB"/>
                </a:solidFill>
                <a:latin typeface="Corbel"/>
                <a:ea typeface="Corbel"/>
                <a:cs typeface="Corbel"/>
              </a:rPr>
              <a:t>more information on how organizations are exploring greater impact through strategic alliances and restructuring, visit </a:t>
            </a:r>
            <a:r>
              <a:rPr lang="en-US" sz="2400" u="sng" dirty="0" smtClean="0">
                <a:latin typeface="Corbel"/>
                <a:ea typeface="Corbel"/>
                <a:cs typeface="Corbel"/>
                <a:hlinkClick r:id="rId3"/>
              </a:rPr>
              <a:t>www.thepowerofpossibility.org</a:t>
            </a:r>
            <a:r>
              <a:rPr lang="en-US" sz="2400" dirty="0">
                <a:latin typeface="Corbel"/>
                <a:ea typeface="Corbel"/>
                <a:cs typeface="Corbel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6705600"/>
            <a:ext cx="1014984" cy="10149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8686800"/>
            <a:ext cx="3810000" cy="7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457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">
  <a:themeElements>
    <a:clrScheme name="PoP">
      <a:dk1>
        <a:srgbClr val="55565A"/>
      </a:dk1>
      <a:lt1>
        <a:srgbClr val="A6A6A6"/>
      </a:lt1>
      <a:dk2>
        <a:srgbClr val="2F4145"/>
      </a:dk2>
      <a:lt2>
        <a:srgbClr val="EEECE1"/>
      </a:lt2>
      <a:accent1>
        <a:srgbClr val="FD7A49"/>
      </a:accent1>
      <a:accent2>
        <a:srgbClr val="56B7BB"/>
      </a:accent2>
      <a:accent3>
        <a:srgbClr val="8AABC3"/>
      </a:accent3>
      <a:accent4>
        <a:srgbClr val="FD9D7B"/>
      </a:accent4>
      <a:accent5>
        <a:srgbClr val="AFDDDF"/>
      </a:accent5>
      <a:accent6>
        <a:srgbClr val="BACDDC"/>
      </a:accent6>
      <a:hlink>
        <a:srgbClr val="FD7A49"/>
      </a:hlink>
      <a:folHlink>
        <a:srgbClr val="BA3202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CB2C3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591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White</vt:lpstr>
      <vt:lpstr>1_White</vt:lpstr>
      <vt:lpstr>PowerPoint Presentation</vt:lpstr>
      <vt:lpstr>Why now?</vt:lpstr>
      <vt:lpstr>Board Opportunity #1: Define what’s most important.</vt:lpstr>
      <vt:lpstr>Board Opportunity #2: Assess our options.</vt:lpstr>
      <vt:lpstr>Board Opportunity #3: Think creatively about our legacy by leading a collaboration strategy.</vt:lpstr>
      <vt:lpstr>Final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Reckelhoff</dc:creator>
  <cp:lastModifiedBy>Anne Atwood Mead</cp:lastModifiedBy>
  <cp:revision>43</cp:revision>
  <cp:lastPrinted>2017-01-30T16:38:51Z</cp:lastPrinted>
  <dcterms:modified xsi:type="dcterms:W3CDTF">2017-02-08T15:50:21Z</dcterms:modified>
</cp:coreProperties>
</file>