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4" r:id="rId2"/>
  </p:sldMasterIdLst>
  <p:notesMasterIdLst>
    <p:notesMasterId r:id="rId9"/>
  </p:notesMasterIdLst>
  <p:handoutMasterIdLst>
    <p:handoutMasterId r:id="rId10"/>
  </p:handoutMasterIdLst>
  <p:sldIdLst>
    <p:sldId id="256" r:id="rId3"/>
    <p:sldId id="279" r:id="rId4"/>
    <p:sldId id="284" r:id="rId5"/>
    <p:sldId id="280" r:id="rId6"/>
    <p:sldId id="282" r:id="rId7"/>
    <p:sldId id="283" r:id="rId8"/>
  </p:sldIdLst>
  <p:sldSz cx="13004800" cy="9753600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2286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4572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6858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9144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11430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13716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16002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18288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565A"/>
    <a:srgbClr val="FD7A49"/>
    <a:srgbClr val="56B7BB"/>
    <a:srgbClr val="FFFFFF"/>
    <a:srgbClr val="160D45"/>
    <a:srgbClr val="CB2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BBFC77FB-9ED0-4EC9-95AA-A1379042E648}" styleName="">
    <a:tblBg/>
    <a:wholeTbl>
      <a:tcTxStyle b="off" i="off">
        <a:font>
          <a:latin typeface="Roboto Regular"/>
          <a:ea typeface="Roboto Regular"/>
          <a:cs typeface="Roboto Regular"/>
        </a:font>
        <a:srgbClr val="2B405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6AB04"/>
              </a:solidFill>
              <a:prstDash val="solid"/>
              <a:miter lim="400000"/>
            </a:ln>
          </a:top>
          <a:bottom>
            <a:ln w="6350" cap="flat">
              <a:solidFill>
                <a:srgbClr val="F6AB04"/>
              </a:solidFill>
              <a:prstDash val="solid"/>
              <a:miter lim="400000"/>
            </a:ln>
          </a:bottom>
          <a:insideH>
            <a:ln w="6350" cap="flat">
              <a:solidFill>
                <a:srgbClr val="F6AB04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52" autoAdjust="0"/>
  </p:normalViewPr>
  <p:slideViewPr>
    <p:cSldViewPr>
      <p:cViewPr varScale="1">
        <p:scale>
          <a:sx n="52" d="100"/>
          <a:sy n="52" d="100"/>
        </p:scale>
        <p:origin x="-1254" y="-114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41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76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Corbe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5A03BB-0076-4576-B38B-09C5BF042BF3}" type="datetimeFigureOut">
              <a:rPr lang="en-US" smtClean="0">
                <a:latin typeface="Corbel"/>
              </a:rPr>
              <a:t>2/8/2017</a:t>
            </a:fld>
            <a:endParaRPr lang="en-US" dirty="0">
              <a:latin typeface="Corbe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>
              <a:latin typeface="Corbe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58B3E8-AF27-4FF9-B100-7EA3ACC33666}" type="slidenum">
              <a:rPr lang="en-US" smtClean="0">
                <a:latin typeface="Corbel"/>
              </a:rPr>
              <a:t>‹#›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330559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746259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&amp; Subtitle cop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23389" y="6701890"/>
            <a:ext cx="13051578" cy="305534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sz="quarter" idx="13"/>
          </p:nvPr>
        </p:nvSpPr>
        <p:spPr>
          <a:xfrm>
            <a:off x="6833947" y="6936529"/>
            <a:ext cx="5466252" cy="471924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76200" indent="0" algn="r">
              <a:lnSpc>
                <a:spcPct val="100000"/>
              </a:lnSpc>
              <a:buClrTx/>
              <a:buSzTx/>
              <a:buNone/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 hasCustomPrompt="1"/>
          </p:nvPr>
        </p:nvSpPr>
        <p:spPr>
          <a:xfrm>
            <a:off x="557784" y="228600"/>
            <a:ext cx="11099800" cy="1524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 baseline="0">
                <a:solidFill>
                  <a:schemeClr val="accent1"/>
                </a:solidFill>
              </a:defRPr>
            </a:lvl1pPr>
          </a:lstStyle>
          <a:p>
            <a:r>
              <a:rPr dirty="0"/>
              <a:t>Title </a:t>
            </a:r>
            <a:r>
              <a:rPr dirty="0" smtClean="0"/>
              <a:t>Text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Second Row</a:t>
            </a:r>
            <a:endParaRPr dirty="0"/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557784" y="1972222"/>
            <a:ext cx="11099800" cy="6104978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557784" y="228600"/>
            <a:ext cx="11099800" cy="11221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557784" y="1515022"/>
            <a:ext cx="11099800" cy="610497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Rectangle 1"/>
          <p:cNvSpPr/>
          <p:nvPr userDrawn="1"/>
        </p:nvSpPr>
        <p:spPr>
          <a:xfrm>
            <a:off x="0" y="8305800"/>
            <a:ext cx="13004800" cy="15240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FFFFFF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66463796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Subtitle cop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-23389" y="-19748"/>
            <a:ext cx="13051578" cy="686202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BBD19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-23389" y="6701890"/>
            <a:ext cx="13051578" cy="305534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sz="quarter" idx="13"/>
          </p:nvPr>
        </p:nvSpPr>
        <p:spPr>
          <a:xfrm>
            <a:off x="6833947" y="6936529"/>
            <a:ext cx="5466252" cy="471924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76200" indent="0" algn="r">
              <a:lnSpc>
                <a:spcPct val="100000"/>
              </a:lnSpc>
              <a:buClrTx/>
              <a:buSzTx/>
              <a:buNone/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700845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&amp; Subtitle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-23389" y="6701890"/>
            <a:ext cx="13051578" cy="305534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body" sz="quarter" idx="13"/>
          </p:nvPr>
        </p:nvSpPr>
        <p:spPr>
          <a:xfrm>
            <a:off x="1958695" y="5600605"/>
            <a:ext cx="10464801" cy="1422401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buClrTx/>
              <a:buSzTx/>
              <a:buNone/>
              <a:defRPr sz="6000">
                <a:solidFill>
                  <a:schemeClr val="accent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quarter" idx="14"/>
          </p:nvPr>
        </p:nvSpPr>
        <p:spPr>
          <a:xfrm>
            <a:off x="6139781" y="6954499"/>
            <a:ext cx="6283715" cy="1422401"/>
          </a:xfrm>
          <a:prstGeom prst="rect">
            <a:avLst/>
          </a:prstGeom>
        </p:spPr>
        <p:txBody>
          <a:bodyPr/>
          <a:lstStyle>
            <a:lvl1pPr marL="0" marR="56388" indent="0" algn="r" defTabSz="432308">
              <a:lnSpc>
                <a:spcPct val="100000"/>
              </a:lnSpc>
              <a:buClrTx/>
              <a:buSzTx/>
              <a:buNone/>
              <a:defRPr sz="1776">
                <a:solidFill>
                  <a:schemeClr val="bg1"/>
                </a:solidFill>
              </a:defRPr>
            </a:lvl1pPr>
            <a:lvl2pPr marL="0" marR="56388" indent="169163" algn="r" defTabSz="432308">
              <a:lnSpc>
                <a:spcPct val="100000"/>
              </a:lnSpc>
              <a:buClrTx/>
              <a:buSzTx/>
              <a:buNone/>
              <a:defRPr sz="1776">
                <a:solidFill>
                  <a:schemeClr val="bg1"/>
                </a:solidFill>
              </a:defRPr>
            </a:lvl2pPr>
            <a:lvl3pPr marL="0" marR="56388" indent="338327" algn="r" defTabSz="432308">
              <a:lnSpc>
                <a:spcPct val="100000"/>
              </a:lnSpc>
              <a:buClrTx/>
              <a:buSzTx/>
              <a:buNone/>
              <a:defRPr sz="1776">
                <a:solidFill>
                  <a:schemeClr val="bg1"/>
                </a:solidFill>
              </a:defRPr>
            </a:lvl3pPr>
            <a:lvl4pPr marL="0" marR="56388" indent="507491" algn="r" defTabSz="432308">
              <a:lnSpc>
                <a:spcPct val="100000"/>
              </a:lnSpc>
              <a:buClrTx/>
              <a:buSzTx/>
              <a:buNone/>
              <a:defRPr sz="1776">
                <a:solidFill>
                  <a:schemeClr val="bg1"/>
                </a:solidFill>
              </a:defRPr>
            </a:lvl4pPr>
            <a:lvl5pPr marL="0" marR="56388" indent="676655" algn="r" defTabSz="432308">
              <a:lnSpc>
                <a:spcPct val="100000"/>
              </a:lnSpc>
              <a:buClrTx/>
              <a:buSzTx/>
              <a:buNone/>
              <a:defRPr sz="1776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911102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 hasCustomPrompt="1"/>
          </p:nvPr>
        </p:nvSpPr>
        <p:spPr>
          <a:xfrm>
            <a:off x="557784" y="228600"/>
            <a:ext cx="11099800" cy="1524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 baseline="0"/>
            </a:lvl1pPr>
          </a:lstStyle>
          <a:p>
            <a:r>
              <a:rPr dirty="0"/>
              <a:t>Title </a:t>
            </a:r>
            <a:r>
              <a:rPr dirty="0" smtClean="0"/>
              <a:t>Text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Second Row</a:t>
            </a:r>
            <a:endParaRPr dirty="0"/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557784" y="1972222"/>
            <a:ext cx="11099800" cy="6104978"/>
          </a:xfrm>
          <a:prstGeom prst="rect">
            <a:avLst/>
          </a:prstGeom>
        </p:spPr>
        <p:txBody>
          <a:bodyPr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Shape 4"/>
          <p:cNvSpPr/>
          <p:nvPr userDrawn="1"/>
        </p:nvSpPr>
        <p:spPr>
          <a:xfrm>
            <a:off x="-23389" y="8383530"/>
            <a:ext cx="13051578" cy="1389818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740750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557784" y="228600"/>
            <a:ext cx="11099800" cy="11221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557784" y="1515022"/>
            <a:ext cx="11099800" cy="610497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Rectangle 1"/>
          <p:cNvSpPr/>
          <p:nvPr userDrawn="1"/>
        </p:nvSpPr>
        <p:spPr>
          <a:xfrm>
            <a:off x="0" y="8305800"/>
            <a:ext cx="13004800" cy="15240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FFFFFF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6181183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2_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557784" y="228600"/>
            <a:ext cx="11099800" cy="11221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557784" y="1515022"/>
            <a:ext cx="11099800" cy="610497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221194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557784" y="228600"/>
            <a:ext cx="11099800" cy="112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557784" y="1591222"/>
            <a:ext cx="11099800" cy="6104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hape 4"/>
          <p:cNvSpPr/>
          <p:nvPr/>
        </p:nvSpPr>
        <p:spPr>
          <a:xfrm>
            <a:off x="-23389" y="8383530"/>
            <a:ext cx="13051578" cy="1389818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8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</p:sldLayoutIdLst>
  <p:transition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1" i="0" u="none" strike="noStrike" cap="none" spc="0" baseline="0">
          <a:ln>
            <a:noFill/>
          </a:ln>
          <a:solidFill>
            <a:schemeClr val="accent1"/>
          </a:solidFill>
          <a:uFillTx/>
          <a:latin typeface="Corbel"/>
          <a:ea typeface="Corbel"/>
          <a:cs typeface="Corbel"/>
          <a:sym typeface="Calibri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296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1pPr>
      <a:lvl2pPr marL="740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2pPr>
      <a:lvl3pPr marL="1185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3pPr>
      <a:lvl4pPr marL="1629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4pPr>
      <a:lvl5pPr marL="2074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5pPr>
      <a:lvl6pPr marL="2518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6pPr>
      <a:lvl7pPr marL="2963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7pPr>
      <a:lvl8pPr marL="3407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8pPr>
      <a:lvl9pPr marL="3852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557784" y="228600"/>
            <a:ext cx="11099800" cy="112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557784" y="1591222"/>
            <a:ext cx="11099800" cy="6104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hape 4"/>
          <p:cNvSpPr/>
          <p:nvPr/>
        </p:nvSpPr>
        <p:spPr>
          <a:xfrm>
            <a:off x="-23389" y="9078438"/>
            <a:ext cx="13051578" cy="694909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8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29786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</p:sldLayoutIdLst>
  <p:transition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1" i="0" u="none" strike="noStrike" cap="none" spc="0" baseline="0">
          <a:ln>
            <a:noFill/>
          </a:ln>
          <a:solidFill>
            <a:schemeClr val="accent1"/>
          </a:solidFill>
          <a:uFillTx/>
          <a:latin typeface="Corbel"/>
          <a:ea typeface="Corbel"/>
          <a:cs typeface="Corbel"/>
          <a:sym typeface="Calibri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296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1pPr>
      <a:lvl2pPr marL="740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2pPr>
      <a:lvl3pPr marL="1185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3pPr>
      <a:lvl4pPr marL="1629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4pPr>
      <a:lvl5pPr marL="2074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5pPr>
      <a:lvl6pPr marL="2518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6pPr>
      <a:lvl7pPr marL="2963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7pPr>
      <a:lvl8pPr marL="3407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8pPr>
      <a:lvl9pPr marL="3852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ofpossibility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body" idx="4294967295"/>
          </p:nvPr>
        </p:nvSpPr>
        <p:spPr>
          <a:xfrm>
            <a:off x="342872" y="4267200"/>
            <a:ext cx="12661927" cy="2107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00000"/>
              </a:lnSpc>
              <a:buClrTx/>
              <a:buSzTx/>
              <a:buNone/>
              <a:defRPr sz="6000">
                <a:solidFill>
                  <a:srgbClr val="160D45"/>
                </a:solidFill>
              </a:defRPr>
            </a:pPr>
            <a:r>
              <a:rPr lang="en-US" sz="3000" dirty="0">
                <a:solidFill>
                  <a:srgbClr val="FD7A49"/>
                </a:solidFill>
                <a:latin typeface="Corbel"/>
                <a:cs typeface="Corbel"/>
              </a:rPr>
              <a:t>The Moment to Explore Strategic Partnerships: </a:t>
            </a:r>
            <a:r>
              <a:rPr lang="en-US" sz="4800" b="1" dirty="0" smtClean="0">
                <a:solidFill>
                  <a:srgbClr val="FD7A49"/>
                </a:solidFill>
                <a:latin typeface="Corbel"/>
                <a:cs typeface="Corbel"/>
              </a:rPr>
              <a:t/>
            </a:r>
            <a:br>
              <a:rPr lang="en-US" sz="4800" b="1" dirty="0" smtClean="0">
                <a:solidFill>
                  <a:srgbClr val="FD7A49"/>
                </a:solidFill>
                <a:latin typeface="Corbel"/>
                <a:cs typeface="Corbel"/>
              </a:rPr>
            </a:br>
            <a:r>
              <a:rPr lang="en-US" sz="13000" dirty="0" smtClean="0">
                <a:solidFill>
                  <a:srgbClr val="FD7A49"/>
                </a:solidFill>
                <a:latin typeface="Corbel"/>
                <a:cs typeface="Corbel"/>
              </a:rPr>
              <a:t>Executive Transition</a:t>
            </a:r>
            <a:endParaRPr sz="13000" dirty="0">
              <a:solidFill>
                <a:srgbClr val="FD7A49"/>
              </a:solidFill>
              <a:latin typeface="Corbel"/>
              <a:cs typeface="Corbel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82600" y="8077200"/>
            <a:ext cx="7626828" cy="1234482"/>
            <a:chOff x="482600" y="8250978"/>
            <a:chExt cx="6553200" cy="106070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600" y="8250978"/>
              <a:ext cx="4940299" cy="997415"/>
            </a:xfrm>
            <a:prstGeom prst="rect">
              <a:avLst/>
            </a:prstGeom>
          </p:spPr>
        </p:pic>
        <p:pic>
          <p:nvPicPr>
            <p:cNvPr id="4" name="Picture 3" descr="tagline-reverse-oneline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5600" y="9067800"/>
              <a:ext cx="5410200" cy="243882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90" y="659890"/>
            <a:ext cx="1271019" cy="127101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557784" y="228600"/>
            <a:ext cx="11099800" cy="1676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7000" b="0" dirty="0" smtClean="0">
                <a:solidFill>
                  <a:schemeClr val="accent1"/>
                </a:solidFill>
                <a:latin typeface="Corbel"/>
                <a:cs typeface="Corbel"/>
              </a:rPr>
              <a:t>Why now?</a:t>
            </a:r>
            <a:endParaRPr lang="en-US" sz="7000" b="0" dirty="0">
              <a:solidFill>
                <a:schemeClr val="accent1"/>
              </a:solidFill>
              <a:latin typeface="Corbel"/>
              <a:cs typeface="Corbel"/>
            </a:endParaRPr>
          </a:p>
        </p:txBody>
      </p:sp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xfrm>
            <a:off x="557784" y="1896022"/>
            <a:ext cx="5411216" cy="168537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800"/>
              </a:spcAft>
              <a:buClr>
                <a:schemeClr val="accent1"/>
              </a:buClr>
            </a:pPr>
            <a:r>
              <a:rPr lang="en-US" dirty="0">
                <a:solidFill>
                  <a:srgbClr val="55565A"/>
                </a:solidFill>
              </a:rPr>
              <a:t>When an executive transition is on the horizon, </a:t>
            </a:r>
            <a:r>
              <a:rPr lang="en-US" dirty="0" smtClean="0">
                <a:solidFill>
                  <a:srgbClr val="55565A"/>
                </a:solidFill>
              </a:rPr>
              <a:t>it may be easier for us to openly </a:t>
            </a:r>
            <a:r>
              <a:rPr lang="en-US" dirty="0">
                <a:solidFill>
                  <a:srgbClr val="55565A"/>
                </a:solidFill>
              </a:rPr>
              <a:t>consider the possibilities of a </a:t>
            </a:r>
            <a:r>
              <a:rPr lang="en-US" u="sng" dirty="0">
                <a:solidFill>
                  <a:schemeClr val="accent1"/>
                </a:solidFill>
              </a:rPr>
              <a:t>strategic alliance or restructuring.</a:t>
            </a:r>
            <a:r>
              <a:rPr lang="en-US" dirty="0">
                <a:solidFill>
                  <a:srgbClr val="55565A"/>
                </a:solidFill>
              </a:rPr>
              <a:t> </a:t>
            </a:r>
            <a:endParaRPr lang="en-US" dirty="0" smtClean="0">
              <a:solidFill>
                <a:srgbClr val="55565A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5491" y="4419600"/>
            <a:ext cx="11734800" cy="14414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>
              <a:spcAft>
                <a:spcPts val="1800"/>
              </a:spcAft>
              <a:buClr>
                <a:schemeClr val="accent1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rbel"/>
                <a:cs typeface="Corbel"/>
              </a:rPr>
              <a:t>As we are facing </a:t>
            </a:r>
            <a:r>
              <a:rPr lang="en-US" sz="2400" b="1" dirty="0">
                <a:solidFill>
                  <a:schemeClr val="bg1"/>
                </a:solidFill>
                <a:latin typeface="Corbel"/>
                <a:cs typeface="Corbel"/>
              </a:rPr>
              <a:t>an executive </a:t>
            </a:r>
            <a:r>
              <a:rPr lang="en-US" sz="2400" b="1" dirty="0" smtClean="0">
                <a:solidFill>
                  <a:schemeClr val="bg1"/>
                </a:solidFill>
                <a:latin typeface="Corbel"/>
                <a:cs typeface="Corbel"/>
              </a:rPr>
              <a:t>transition, we </a:t>
            </a:r>
            <a:r>
              <a:rPr lang="en-US" sz="2400" b="1" dirty="0">
                <a:solidFill>
                  <a:schemeClr val="bg1"/>
                </a:solidFill>
                <a:latin typeface="Corbel"/>
                <a:cs typeface="Corbel"/>
              </a:rPr>
              <a:t>are wise to have a </a:t>
            </a:r>
            <a:r>
              <a:rPr lang="en-US" sz="2400" b="1" dirty="0" smtClean="0">
                <a:solidFill>
                  <a:schemeClr val="bg1"/>
                </a:solidFill>
                <a:latin typeface="Corbel"/>
                <a:cs typeface="Corbel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Corbel"/>
                <a:cs typeface="Corbel"/>
              </a:rPr>
            </a:br>
            <a:r>
              <a:rPr lang="en-US" sz="2400" b="1" dirty="0" smtClean="0">
                <a:solidFill>
                  <a:schemeClr val="bg1"/>
                </a:solidFill>
                <a:latin typeface="Corbel"/>
                <a:cs typeface="Corbel"/>
              </a:rPr>
              <a:t>conversation about </a:t>
            </a:r>
            <a:r>
              <a:rPr lang="en-US" sz="2400" b="1" dirty="0">
                <a:solidFill>
                  <a:schemeClr val="bg1"/>
                </a:solidFill>
                <a:latin typeface="Corbel"/>
                <a:cs typeface="Corbel"/>
              </a:rPr>
              <a:t>what a </a:t>
            </a:r>
            <a:r>
              <a:rPr lang="en-US" sz="2400" b="1" u="sng" dirty="0">
                <a:solidFill>
                  <a:schemeClr val="accent1"/>
                </a:solidFill>
                <a:latin typeface="Corbel"/>
                <a:cs typeface="Corbel"/>
              </a:rPr>
              <a:t>strategic alliance or restructuring</a:t>
            </a:r>
            <a:r>
              <a:rPr lang="en-US" sz="2400" b="1" dirty="0">
                <a:solidFill>
                  <a:schemeClr val="bg1"/>
                </a:solidFill>
                <a:latin typeface="Corbel"/>
                <a:cs typeface="Corbel"/>
              </a:rPr>
              <a:t> could </a:t>
            </a:r>
            <a:r>
              <a:rPr lang="en-US" sz="2400" b="1" dirty="0" smtClean="0">
                <a:solidFill>
                  <a:schemeClr val="bg1"/>
                </a:solidFill>
                <a:latin typeface="Corbel"/>
                <a:cs typeface="Corbel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Corbel"/>
                <a:cs typeface="Corbel"/>
              </a:rPr>
            </a:br>
            <a:r>
              <a:rPr lang="en-US" sz="2400" b="1" dirty="0" smtClean="0">
                <a:solidFill>
                  <a:schemeClr val="bg1"/>
                </a:solidFill>
                <a:latin typeface="Corbel"/>
                <a:cs typeface="Corbel"/>
              </a:rPr>
              <a:t>offer to our </a:t>
            </a:r>
            <a:r>
              <a:rPr lang="en-US" sz="2400" b="1" dirty="0">
                <a:solidFill>
                  <a:schemeClr val="bg1"/>
                </a:solidFill>
                <a:latin typeface="Corbel"/>
                <a:cs typeface="Corbel"/>
              </a:rPr>
              <a:t>organization, </a:t>
            </a:r>
            <a:r>
              <a:rPr lang="en-US" sz="2400" b="1" dirty="0" smtClean="0">
                <a:solidFill>
                  <a:schemeClr val="bg1"/>
                </a:solidFill>
                <a:latin typeface="Corbel"/>
                <a:cs typeface="Corbel"/>
              </a:rPr>
              <a:t>prior </a:t>
            </a:r>
            <a:r>
              <a:rPr lang="en-US" sz="2400" b="1" dirty="0">
                <a:solidFill>
                  <a:schemeClr val="bg1"/>
                </a:solidFill>
                <a:latin typeface="Corbel"/>
                <a:cs typeface="Corbel"/>
              </a:rPr>
              <a:t>to launching an executive search.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35000" y="16002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TextBox 16"/>
          <p:cNvSpPr txBox="1"/>
          <p:nvPr/>
        </p:nvSpPr>
        <p:spPr>
          <a:xfrm>
            <a:off x="6883400" y="6002139"/>
            <a:ext cx="5562600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6000" b="0" i="0" u="none" strike="noStrike" cap="none" spc="0" normalizeH="0" baseline="0" dirty="0">
              <a:ln>
                <a:noFill/>
              </a:ln>
              <a:solidFill>
                <a:srgbClr val="CB2C3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8000" y="6475512"/>
            <a:ext cx="10744200" cy="16414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defRPr sz="2000">
                <a:solidFill>
                  <a:srgbClr val="FFFFFF"/>
                </a:solidFill>
              </a:defRPr>
            </a:pPr>
            <a:r>
              <a:rPr lang="en-US" sz="2000" i="1" u="sng" dirty="0" smtClean="0">
                <a:solidFill>
                  <a:srgbClr val="FD7A49"/>
                </a:solidFill>
                <a:latin typeface="Corbel"/>
                <a:cs typeface="Corbel"/>
              </a:rPr>
              <a:t>Strategic alliances and restructuring:</a:t>
            </a:r>
            <a:r>
              <a:rPr lang="en-US" sz="2000" dirty="0" smtClean="0">
                <a:solidFill>
                  <a:srgbClr val="FD7A49"/>
                </a:solidFill>
                <a:latin typeface="Corbel"/>
                <a:cs typeface="Corbel"/>
              </a:rPr>
              <a:t> </a:t>
            </a:r>
            <a:r>
              <a:rPr lang="en-US" sz="2000" dirty="0" smtClean="0">
                <a:solidFill>
                  <a:srgbClr val="56B7BB"/>
                </a:solidFill>
                <a:latin typeface="Corbel"/>
                <a:cs typeface="Corbel"/>
              </a:rPr>
              <a:t>A </a:t>
            </a:r>
            <a:r>
              <a:rPr lang="en-US" sz="2000" dirty="0">
                <a:solidFill>
                  <a:srgbClr val="56B7BB"/>
                </a:solidFill>
                <a:latin typeface="Corbel"/>
                <a:cs typeface="Corbel"/>
              </a:rPr>
              <a:t>broad continuum of long-term, organizational collaborations designed to leverage the strengths and capacities of two or more </a:t>
            </a:r>
            <a:r>
              <a:rPr lang="en-US" sz="2000" dirty="0" smtClean="0">
                <a:solidFill>
                  <a:srgbClr val="56B7BB"/>
                </a:solidFill>
                <a:latin typeface="Corbel"/>
                <a:cs typeface="Corbel"/>
              </a:rPr>
              <a:t>organizations; could </a:t>
            </a:r>
            <a:r>
              <a:rPr lang="en-US" sz="2000" dirty="0">
                <a:solidFill>
                  <a:srgbClr val="56B7BB"/>
                </a:solidFill>
                <a:latin typeface="Corbel"/>
                <a:cs typeface="Corbel"/>
              </a:rPr>
              <a:t>include joint programs, parent-subsidiary structures, fiscal sponsorships, asset transfers, joint ventures, administrative or back office consolidations, mergers, or other intentional structures for collaboration.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54800" y="1784866"/>
            <a:ext cx="5791200" cy="21800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57200" indent="-457200" algn="l">
              <a:spcAft>
                <a:spcPts val="180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  <a:cs typeface="Corbel"/>
              </a:rPr>
              <a:t>It’s a powerful opportunity to imagine what might be possible without the same level of sensitivity about what a </a:t>
            </a:r>
            <a:r>
              <a:rPr lang="en-US" sz="2400" u="sng" dirty="0">
                <a:solidFill>
                  <a:schemeClr val="accent1"/>
                </a:solidFill>
                <a:latin typeface="Corbel"/>
                <a:cs typeface="Corbel"/>
              </a:rPr>
              <a:t>strategic alliance or restructuring</a:t>
            </a:r>
            <a:r>
              <a:rPr lang="en-US" sz="2400" dirty="0">
                <a:solidFill>
                  <a:schemeClr val="bg1"/>
                </a:solidFill>
                <a:latin typeface="Corbel"/>
                <a:cs typeface="Corbel"/>
              </a:rPr>
              <a:t> might mean for future organizational leadership. 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635000" y="38862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" name="Oval 2"/>
          <p:cNvSpPr/>
          <p:nvPr/>
        </p:nvSpPr>
        <p:spPr>
          <a:xfrm>
            <a:off x="5816600" y="3352800"/>
            <a:ext cx="1066800" cy="1066800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11" name="Picture 10" descr="arro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69000" y="3505200"/>
            <a:ext cx="743712" cy="743712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635000" y="60960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Oval 14"/>
          <p:cNvSpPr/>
          <p:nvPr/>
        </p:nvSpPr>
        <p:spPr>
          <a:xfrm>
            <a:off x="5816600" y="5562600"/>
            <a:ext cx="1066800" cy="1066800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16" name="Picture 15" descr="arro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69000" y="5715000"/>
            <a:ext cx="743712" cy="743712"/>
          </a:xfrm>
          <a:prstGeom prst="rect">
            <a:avLst/>
          </a:prstGeom>
        </p:spPr>
      </p:pic>
      <p:pic>
        <p:nvPicPr>
          <p:cNvPr id="5" name="Picture 4" descr="define-ic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6705600"/>
            <a:ext cx="1014984" cy="101498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8686800"/>
            <a:ext cx="3810000" cy="76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3938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10"/>
          <p:cNvSpPr txBox="1">
            <a:spLocks/>
          </p:cNvSpPr>
          <p:nvPr/>
        </p:nvSpPr>
        <p:spPr>
          <a:xfrm>
            <a:off x="635000" y="2763639"/>
            <a:ext cx="11963400" cy="5389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Autofit/>
          </a:bodyPr>
          <a:lstStyle>
            <a:lvl1pPr marL="2963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Corbel"/>
                <a:ea typeface="Corbel"/>
                <a:cs typeface="Corbel"/>
                <a:sym typeface="Calibri"/>
              </a:defRPr>
            </a:lvl1pPr>
            <a:lvl2pPr marL="7408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Corbel"/>
                <a:ea typeface="Corbel"/>
                <a:cs typeface="Corbel"/>
                <a:sym typeface="Calibri"/>
              </a:defRPr>
            </a:lvl2pPr>
            <a:lvl3pPr marL="11853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Corbel"/>
                <a:ea typeface="Corbel"/>
                <a:cs typeface="Corbel"/>
                <a:sym typeface="Calibri"/>
              </a:defRPr>
            </a:lvl3pPr>
            <a:lvl4pPr marL="16298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Corbel"/>
                <a:ea typeface="Corbel"/>
                <a:cs typeface="Corbel"/>
                <a:sym typeface="Calibri"/>
              </a:defRPr>
            </a:lvl4pPr>
            <a:lvl5pPr marL="20743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Corbel"/>
                <a:ea typeface="Corbel"/>
                <a:cs typeface="Corbel"/>
                <a:sym typeface="Calibri"/>
              </a:defRPr>
            </a:lvl5pPr>
            <a:lvl6pPr marL="25188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B2C30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29633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B2C30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4078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B2C30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38523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B2C30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>
              <a:lnSpc>
                <a:spcPct val="90000"/>
              </a:lnSpc>
              <a:spcAft>
                <a:spcPts val="2400"/>
              </a:spcAft>
            </a:pPr>
            <a:r>
              <a:rPr lang="en-US" sz="3200" dirty="0" smtClean="0"/>
              <a:t>What is our core purpose? What problem are we trying to solve or new reality are we trying to create? </a:t>
            </a:r>
          </a:p>
          <a:p>
            <a:pPr hangingPunct="1">
              <a:lnSpc>
                <a:spcPct val="90000"/>
              </a:lnSpc>
              <a:spcAft>
                <a:spcPts val="2400"/>
              </a:spcAft>
            </a:pPr>
            <a:r>
              <a:rPr lang="en-US" sz="3200" dirty="0" smtClean="0"/>
              <a:t>If we were to be founded today, would it be to meet an unmet need? </a:t>
            </a:r>
          </a:p>
          <a:p>
            <a:pPr hangingPunct="1">
              <a:lnSpc>
                <a:spcPct val="90000"/>
              </a:lnSpc>
              <a:spcAft>
                <a:spcPts val="2400"/>
              </a:spcAft>
            </a:pPr>
            <a:r>
              <a:rPr lang="en-US" sz="3200" dirty="0" smtClean="0"/>
              <a:t>If we were to close our doors today, from whom would we hear and what would they say?</a:t>
            </a:r>
          </a:p>
          <a:p>
            <a:pPr hangingPunct="1">
              <a:lnSpc>
                <a:spcPct val="90000"/>
              </a:lnSpc>
              <a:spcAft>
                <a:spcPts val="2400"/>
              </a:spcAft>
            </a:pPr>
            <a:endParaRPr lang="en-US" sz="2000" dirty="0" smtClean="0"/>
          </a:p>
          <a:p>
            <a:pPr marL="0" indent="0" algn="ctr" hangingPunct="1">
              <a:lnSpc>
                <a:spcPct val="90000"/>
              </a:lnSpc>
              <a:spcAft>
                <a:spcPts val="2400"/>
              </a:spcAft>
              <a:buFontTx/>
              <a:buNone/>
            </a:pPr>
            <a:r>
              <a:rPr lang="en-US" sz="3200" b="1" dirty="0" smtClean="0"/>
              <a:t>Asking deep questions about our organization’s </a:t>
            </a:r>
            <a:br>
              <a:rPr lang="en-US" sz="3200" b="1" dirty="0" smtClean="0"/>
            </a:br>
            <a:r>
              <a:rPr lang="en-US" sz="3200" b="1" dirty="0" smtClean="0"/>
              <a:t>core purpose and goals helps clarify whether our </a:t>
            </a:r>
            <a:br>
              <a:rPr lang="en-US" sz="3200" b="1" dirty="0" smtClean="0"/>
            </a:br>
            <a:r>
              <a:rPr lang="en-US" sz="3200" b="1" dirty="0" smtClean="0"/>
              <a:t>organization is still meeting a unique need.</a:t>
            </a:r>
          </a:p>
          <a:p>
            <a:pPr hangingPunct="1">
              <a:lnSpc>
                <a:spcPct val="90000"/>
              </a:lnSpc>
              <a:spcAft>
                <a:spcPts val="2400"/>
              </a:spcAft>
            </a:pP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6883400" y="6002139"/>
            <a:ext cx="5562600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6000" b="0" i="0" u="none" strike="noStrike" cap="none" spc="0" normalizeH="0" baseline="0" dirty="0">
              <a:ln>
                <a:noFill/>
              </a:ln>
              <a:solidFill>
                <a:srgbClr val="CB2C3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35000" y="60198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Oval 14"/>
          <p:cNvSpPr/>
          <p:nvPr/>
        </p:nvSpPr>
        <p:spPr>
          <a:xfrm>
            <a:off x="5816600" y="5562600"/>
            <a:ext cx="1066800" cy="1066800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16" name="Picture 15" descr="arro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69000" y="5638800"/>
            <a:ext cx="743712" cy="74371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8686800"/>
            <a:ext cx="3810000" cy="769215"/>
          </a:xfrm>
          <a:prstGeom prst="rect">
            <a:avLst/>
          </a:prstGeom>
        </p:spPr>
      </p:pic>
      <p:sp>
        <p:nvSpPr>
          <p:cNvPr id="25" name="Shape 109"/>
          <p:cNvSpPr>
            <a:spLocks noGrp="1"/>
          </p:cNvSpPr>
          <p:nvPr>
            <p:ph type="title"/>
          </p:nvPr>
        </p:nvSpPr>
        <p:spPr>
          <a:xfrm>
            <a:off x="557784" y="228600"/>
            <a:ext cx="12447016" cy="1905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600" b="0" dirty="0" smtClean="0"/>
              <a:t>Board Opportunity #1: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4400" b="0" dirty="0" smtClean="0"/>
              <a:t>Get down to the basics.</a:t>
            </a:r>
            <a:endParaRPr lang="en-US" sz="4400" b="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635000" y="16002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27" name="Group 26"/>
          <p:cNvGrpSpPr/>
          <p:nvPr/>
        </p:nvGrpSpPr>
        <p:grpSpPr>
          <a:xfrm>
            <a:off x="635000" y="2133600"/>
            <a:ext cx="4191000" cy="533400"/>
            <a:chOff x="635000" y="2514600"/>
            <a:chExt cx="4191000" cy="533400"/>
          </a:xfrm>
        </p:grpSpPr>
        <p:sp>
          <p:nvSpPr>
            <p:cNvPr id="28" name="Rectangle 27"/>
            <p:cNvSpPr/>
            <p:nvPr/>
          </p:nvSpPr>
          <p:spPr>
            <a:xfrm>
              <a:off x="635000" y="2514600"/>
              <a:ext cx="4191000" cy="533400"/>
            </a:xfrm>
            <a:prstGeom prst="rect">
              <a:avLst/>
            </a:prstGeom>
            <a:solidFill>
              <a:srgbClr val="FD7A49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35000" y="2561431"/>
              <a:ext cx="4114800" cy="4103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Helvetica"/>
                  <a:ea typeface="+mn-ea"/>
                  <a:cs typeface="Helvetica"/>
                  <a:sym typeface="Calibri"/>
                </a:rPr>
                <a:t>QUESTIONS FOR DISCUSSION</a:t>
              </a:r>
              <a:endParaRPr kumimoji="0" lang="en-US" sz="20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Helvetica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47081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900" b="0" dirty="0" smtClean="0"/>
              <a:t>Board Opportunity #2: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4400" b="0" dirty="0"/>
              <a:t>Identify </a:t>
            </a:r>
            <a:r>
              <a:rPr lang="en-US" sz="4400" b="0" dirty="0" smtClean="0"/>
              <a:t>our </a:t>
            </a:r>
            <a:r>
              <a:rPr lang="en-US" sz="4400" b="0" dirty="0"/>
              <a:t>organization’s core strengths and challenges.</a:t>
            </a:r>
          </a:p>
        </p:txBody>
      </p:sp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xfrm>
            <a:off x="557784" y="3200400"/>
            <a:ext cx="11099800" cy="51054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lvl="0">
              <a:lnSpc>
                <a:spcPct val="90000"/>
              </a:lnSpc>
              <a:spcAft>
                <a:spcPts val="3000"/>
              </a:spcAft>
            </a:pPr>
            <a:r>
              <a:rPr lang="en-US" dirty="0" smtClean="0"/>
              <a:t>How would we describe our unique value? What are we doing that no one else is doing as well as we are?</a:t>
            </a:r>
          </a:p>
          <a:p>
            <a:pPr lvl="0">
              <a:lnSpc>
                <a:spcPct val="90000"/>
              </a:lnSpc>
              <a:spcAft>
                <a:spcPts val="3000"/>
              </a:spcAft>
            </a:pPr>
            <a:r>
              <a:rPr lang="en-US" dirty="0" smtClean="0"/>
              <a:t>What are our core challenges? Do we have the resources and skills that we need to expand – or even continue – the impact that we seek to have in the world?</a:t>
            </a:r>
          </a:p>
          <a:p>
            <a:pPr lvl="0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What other organizations are working in a space similar to ours? 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/>
              <a:t>How do our results and reputation compare? 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/>
              <a:t>Are there organizations that have – or will be – going through major changes that might be open to partnership in a new way? </a:t>
            </a:r>
          </a:p>
          <a:p>
            <a:pPr lvl="1">
              <a:lnSpc>
                <a:spcPct val="90000"/>
              </a:lnSpc>
              <a:spcAft>
                <a:spcPts val="3000"/>
              </a:spcAft>
              <a:buFont typeface="Wingdings" panose="05000000000000000000" pitchFamily="2" charset="2"/>
              <a:buChar char="Ø"/>
            </a:pPr>
            <a:r>
              <a:rPr lang="en-US" dirty="0" smtClean="0"/>
              <a:t>Are there new players that are making our work more (or less) relevant? </a:t>
            </a:r>
          </a:p>
          <a:p>
            <a:pPr lvl="0">
              <a:lnSpc>
                <a:spcPct val="90000"/>
              </a:lnSpc>
              <a:spcAft>
                <a:spcPts val="3000"/>
              </a:spcAft>
            </a:pPr>
            <a:r>
              <a:rPr lang="en-US" dirty="0" smtClean="0"/>
              <a:t>Is it reasonable to think that a new executive could build on these strengths and overcome these challenges?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35000" y="21336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9" name="Group 8"/>
          <p:cNvGrpSpPr/>
          <p:nvPr/>
        </p:nvGrpSpPr>
        <p:grpSpPr>
          <a:xfrm>
            <a:off x="635000" y="2438400"/>
            <a:ext cx="4191000" cy="533400"/>
            <a:chOff x="635000" y="2514600"/>
            <a:chExt cx="4191000" cy="533400"/>
          </a:xfrm>
        </p:grpSpPr>
        <p:sp>
          <p:nvSpPr>
            <p:cNvPr id="10" name="Rectangle 9"/>
            <p:cNvSpPr/>
            <p:nvPr/>
          </p:nvSpPr>
          <p:spPr>
            <a:xfrm>
              <a:off x="635000" y="2514600"/>
              <a:ext cx="4191000" cy="533400"/>
            </a:xfrm>
            <a:prstGeom prst="rect">
              <a:avLst/>
            </a:prstGeom>
            <a:solidFill>
              <a:srgbClr val="FD7A49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5000" y="2561431"/>
              <a:ext cx="4114800" cy="4103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Helvetica"/>
                  <a:ea typeface="+mn-ea"/>
                  <a:cs typeface="Helvetica"/>
                  <a:sym typeface="Calibri"/>
                </a:rPr>
                <a:t>QUESTIONS FOR DISCUSSION</a:t>
              </a:r>
              <a:endParaRPr kumimoji="0" lang="en-US" sz="20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Helvetica"/>
                <a:sym typeface="Calibri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8686800"/>
            <a:ext cx="3810000" cy="76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9018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558800" y="228600"/>
            <a:ext cx="12039600" cy="2209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b="0" dirty="0" smtClean="0"/>
              <a:t>Board Opportunity #4: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4400" b="0" dirty="0" smtClean="0"/>
              <a:t>Consider the possibilities.</a:t>
            </a:r>
            <a:endParaRPr lang="en-US" sz="4400" b="0" dirty="0"/>
          </a:p>
        </p:txBody>
      </p:sp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xfrm>
            <a:off x="635000" y="2971800"/>
            <a:ext cx="11734800" cy="63246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Aft>
                <a:spcPts val="2400"/>
              </a:spcAft>
            </a:pPr>
            <a:r>
              <a:rPr lang="en-US" sz="2800" dirty="0" smtClean="0"/>
              <a:t>Could </a:t>
            </a:r>
            <a:r>
              <a:rPr lang="en-US" sz="2800" dirty="0"/>
              <a:t>a strategic alliance or restructuring with another organization provide us with additional resources, programs, and expertise that would serve our core purpose?</a:t>
            </a:r>
          </a:p>
          <a:p>
            <a:pPr lvl="0">
              <a:lnSpc>
                <a:spcPct val="100000"/>
              </a:lnSpc>
              <a:spcAft>
                <a:spcPts val="2400"/>
              </a:spcAft>
            </a:pPr>
            <a:r>
              <a:rPr lang="en-US" sz="2800" dirty="0" smtClean="0"/>
              <a:t>Do </a:t>
            </a:r>
            <a:r>
              <a:rPr lang="en-US" sz="2800" dirty="0"/>
              <a:t>we have programs and program leadership that could complement another organization’s offerings?</a:t>
            </a:r>
          </a:p>
          <a:p>
            <a:pPr lvl="0">
              <a:lnSpc>
                <a:spcPct val="100000"/>
              </a:lnSpc>
              <a:spcAft>
                <a:spcPts val="2400"/>
              </a:spcAft>
            </a:pPr>
            <a:r>
              <a:rPr lang="en-US" sz="2800" dirty="0" smtClean="0"/>
              <a:t>Is </a:t>
            </a:r>
            <a:r>
              <a:rPr lang="en-US" sz="2800" dirty="0"/>
              <a:t>there an organization with aligned values and purpose that has strong executive leadership?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58800" y="16764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6" name="Group 5"/>
          <p:cNvGrpSpPr/>
          <p:nvPr/>
        </p:nvGrpSpPr>
        <p:grpSpPr>
          <a:xfrm>
            <a:off x="567635" y="2057400"/>
            <a:ext cx="4191000" cy="533400"/>
            <a:chOff x="635000" y="2514600"/>
            <a:chExt cx="4191000" cy="533400"/>
          </a:xfrm>
        </p:grpSpPr>
        <p:sp>
          <p:nvSpPr>
            <p:cNvPr id="7" name="Rectangle 6"/>
            <p:cNvSpPr/>
            <p:nvPr/>
          </p:nvSpPr>
          <p:spPr>
            <a:xfrm>
              <a:off x="635000" y="2514600"/>
              <a:ext cx="4191000" cy="533400"/>
            </a:xfrm>
            <a:prstGeom prst="rect">
              <a:avLst/>
            </a:prstGeom>
            <a:solidFill>
              <a:srgbClr val="FD7A49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35000" y="2561431"/>
              <a:ext cx="4114800" cy="4103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Helvetica"/>
                  <a:ea typeface="+mn-ea"/>
                  <a:cs typeface="Helvetica"/>
                  <a:sym typeface="Calibri"/>
                </a:rPr>
                <a:t>QUESTIONS FOR DISCUSSION</a:t>
              </a:r>
              <a:endParaRPr kumimoji="0" lang="en-US" sz="20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Helvetica"/>
                <a:sym typeface="Calibri"/>
              </a:endParaRP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8686800"/>
            <a:ext cx="3810000" cy="76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9771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0" dirty="0" smtClean="0"/>
              <a:t>Final Considerations</a:t>
            </a:r>
            <a:endParaRPr lang="en-US" sz="48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800" y="1295400"/>
            <a:ext cx="11099800" cy="4648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2400"/>
              </a:spcAft>
            </a:pPr>
            <a:r>
              <a:rPr lang="en-US" dirty="0" smtClean="0"/>
              <a:t>An </a:t>
            </a:r>
            <a:r>
              <a:rPr lang="en-US" dirty="0"/>
              <a:t>executive transition can present new opportunities to openly consider strategic alliances and restructuring, possibly even with the benefit of the current executive’s input.  </a:t>
            </a:r>
          </a:p>
          <a:p>
            <a:pPr>
              <a:lnSpc>
                <a:spcPct val="90000"/>
              </a:lnSpc>
              <a:spcAft>
                <a:spcPts val="2400"/>
              </a:spcAft>
            </a:pPr>
            <a:r>
              <a:rPr lang="en-US" dirty="0" smtClean="0"/>
              <a:t>When </a:t>
            </a:r>
            <a:r>
              <a:rPr lang="en-US" dirty="0"/>
              <a:t>faced with an executive transition, </a:t>
            </a:r>
            <a:r>
              <a:rPr lang="en-US" dirty="0" smtClean="0"/>
              <a:t>we </a:t>
            </a:r>
            <a:r>
              <a:rPr lang="en-US" dirty="0"/>
              <a:t>should take time to consider if a strategic partnership might make sense for </a:t>
            </a:r>
            <a:r>
              <a:rPr lang="en-US" dirty="0" smtClean="0"/>
              <a:t>our </a:t>
            </a:r>
            <a:r>
              <a:rPr lang="en-US" dirty="0"/>
              <a:t>organization prior to launching an executive search.</a:t>
            </a:r>
          </a:p>
          <a:p>
            <a:pPr>
              <a:lnSpc>
                <a:spcPct val="90000"/>
              </a:lnSpc>
              <a:spcAft>
                <a:spcPts val="2400"/>
              </a:spcAft>
            </a:pPr>
            <a:r>
              <a:rPr lang="en-US" dirty="0" smtClean="0"/>
              <a:t>Asking </a:t>
            </a:r>
            <a:r>
              <a:rPr lang="en-US" dirty="0"/>
              <a:t>deep questions about </a:t>
            </a:r>
            <a:r>
              <a:rPr lang="en-US" dirty="0" smtClean="0"/>
              <a:t>our </a:t>
            </a:r>
            <a:r>
              <a:rPr lang="en-US" dirty="0"/>
              <a:t>organization’s core purpose and goals helps clarify whether </a:t>
            </a:r>
            <a:r>
              <a:rPr lang="en-US" dirty="0" smtClean="0"/>
              <a:t>our </a:t>
            </a:r>
            <a:r>
              <a:rPr lang="en-US" dirty="0"/>
              <a:t>organization is still meeting a unique need.</a:t>
            </a:r>
          </a:p>
          <a:p>
            <a:pPr>
              <a:lnSpc>
                <a:spcPct val="90000"/>
              </a:lnSpc>
              <a:spcAft>
                <a:spcPts val="2400"/>
              </a:spcAft>
            </a:pPr>
            <a:r>
              <a:rPr lang="en-US" dirty="0" smtClean="0"/>
              <a:t>An </a:t>
            </a:r>
            <a:r>
              <a:rPr lang="en-US" dirty="0"/>
              <a:t>honest assessment of </a:t>
            </a:r>
            <a:r>
              <a:rPr lang="en-US" dirty="0" smtClean="0"/>
              <a:t>our </a:t>
            </a:r>
            <a:r>
              <a:rPr lang="en-US" dirty="0"/>
              <a:t>organization’s strengths and challenges should inform discussions about an executive search, and may lead </a:t>
            </a:r>
            <a:r>
              <a:rPr lang="en-US" dirty="0" smtClean="0"/>
              <a:t>us to </a:t>
            </a:r>
            <a:r>
              <a:rPr lang="en-US" dirty="0"/>
              <a:t>decide that it doesn’t make sense to move forward with one.</a:t>
            </a:r>
          </a:p>
          <a:p>
            <a:pPr>
              <a:lnSpc>
                <a:spcPct val="90000"/>
              </a:lnSpc>
              <a:spcAft>
                <a:spcPts val="2400"/>
              </a:spcAft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35000" y="12192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" name="Straight Connector 5"/>
          <p:cNvCxnSpPr/>
          <p:nvPr/>
        </p:nvCxnSpPr>
        <p:spPr>
          <a:xfrm>
            <a:off x="635000" y="6342888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" name="Oval 6"/>
          <p:cNvSpPr/>
          <p:nvPr/>
        </p:nvSpPr>
        <p:spPr>
          <a:xfrm>
            <a:off x="5816600" y="5562600"/>
            <a:ext cx="1066800" cy="1066800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8" name="Picture 7" descr="arro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69000" y="5961888"/>
            <a:ext cx="743712" cy="74371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78000" y="6799421"/>
            <a:ext cx="1074420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defRPr sz="2000">
                <a:solidFill>
                  <a:srgbClr val="FFFFFF"/>
                </a:solidFill>
              </a:defRPr>
            </a:pPr>
            <a:r>
              <a:rPr lang="en-US" sz="2400" dirty="0" smtClean="0">
                <a:solidFill>
                  <a:srgbClr val="56B7BB"/>
                </a:solidFill>
                <a:latin typeface="Corbel"/>
                <a:ea typeface="Corbel"/>
                <a:cs typeface="Corbel"/>
              </a:rPr>
              <a:t>For </a:t>
            </a:r>
            <a:r>
              <a:rPr lang="en-US" sz="2400" dirty="0">
                <a:solidFill>
                  <a:srgbClr val="56B7BB"/>
                </a:solidFill>
                <a:latin typeface="Corbel"/>
                <a:ea typeface="Corbel"/>
                <a:cs typeface="Corbel"/>
              </a:rPr>
              <a:t>more information on how organizations are exploring greater impact through strategic alliances and restructuring, visit </a:t>
            </a:r>
            <a:r>
              <a:rPr lang="en-US" sz="2400" u="sng" dirty="0" smtClean="0">
                <a:latin typeface="Corbel"/>
                <a:ea typeface="Corbel"/>
                <a:cs typeface="Corbel"/>
                <a:hlinkClick r:id="rId3"/>
              </a:rPr>
              <a:t>www.thepowerofpossibility.org</a:t>
            </a:r>
            <a:r>
              <a:rPr lang="en-US" sz="2400" dirty="0">
                <a:latin typeface="Corbel"/>
                <a:ea typeface="Corbel"/>
                <a:cs typeface="Corbel"/>
              </a:rPr>
              <a:t>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6705600"/>
            <a:ext cx="1014984" cy="101498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8686800"/>
            <a:ext cx="3810000" cy="76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04573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PoP">
      <a:dk1>
        <a:srgbClr val="55565A"/>
      </a:dk1>
      <a:lt1>
        <a:srgbClr val="A6A6A6"/>
      </a:lt1>
      <a:dk2>
        <a:srgbClr val="2F4145"/>
      </a:dk2>
      <a:lt2>
        <a:srgbClr val="EEECE1"/>
      </a:lt2>
      <a:accent1>
        <a:srgbClr val="FD7A49"/>
      </a:accent1>
      <a:accent2>
        <a:srgbClr val="56B7BB"/>
      </a:accent2>
      <a:accent3>
        <a:srgbClr val="8AABC3"/>
      </a:accent3>
      <a:accent4>
        <a:srgbClr val="FD9D7B"/>
      </a:accent4>
      <a:accent5>
        <a:srgbClr val="AFDDDF"/>
      </a:accent5>
      <a:accent6>
        <a:srgbClr val="BACDDC"/>
      </a:accent6>
      <a:hlink>
        <a:srgbClr val="FD7A49"/>
      </a:hlink>
      <a:folHlink>
        <a:srgbClr val="BA3202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000" b="0" i="0" u="none" strike="noStrike" cap="none" spc="0" normalizeH="0" baseline="0">
            <a:ln>
              <a:noFill/>
            </a:ln>
            <a:solidFill>
              <a:srgbClr val="CB2C3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White">
  <a:themeElements>
    <a:clrScheme name="PoP">
      <a:dk1>
        <a:srgbClr val="55565A"/>
      </a:dk1>
      <a:lt1>
        <a:srgbClr val="A6A6A6"/>
      </a:lt1>
      <a:dk2>
        <a:srgbClr val="2F4145"/>
      </a:dk2>
      <a:lt2>
        <a:srgbClr val="EEECE1"/>
      </a:lt2>
      <a:accent1>
        <a:srgbClr val="FD7A49"/>
      </a:accent1>
      <a:accent2>
        <a:srgbClr val="56B7BB"/>
      </a:accent2>
      <a:accent3>
        <a:srgbClr val="8AABC3"/>
      </a:accent3>
      <a:accent4>
        <a:srgbClr val="FD9D7B"/>
      </a:accent4>
      <a:accent5>
        <a:srgbClr val="AFDDDF"/>
      </a:accent5>
      <a:accent6>
        <a:srgbClr val="BACDDC"/>
      </a:accent6>
      <a:hlink>
        <a:srgbClr val="FD7A49"/>
      </a:hlink>
      <a:folHlink>
        <a:srgbClr val="BA3202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000" b="0" i="0" u="none" strike="noStrike" cap="none" spc="0" normalizeH="0" baseline="0">
            <a:ln>
              <a:noFill/>
            </a:ln>
            <a:solidFill>
              <a:srgbClr val="CB2C3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000" b="0" i="0" u="none" strike="noStrike" cap="none" spc="0" normalizeH="0" baseline="0">
            <a:ln>
              <a:noFill/>
            </a:ln>
            <a:solidFill>
              <a:srgbClr val="CB2C3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</TotalTime>
  <Words>554</Words>
  <Application>Microsoft Office PowerPoint</Application>
  <PresentationFormat>Custom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White</vt:lpstr>
      <vt:lpstr>1_White</vt:lpstr>
      <vt:lpstr>PowerPoint Presentation</vt:lpstr>
      <vt:lpstr>Why now?</vt:lpstr>
      <vt:lpstr>Board Opportunity #1: Get down to the basics.</vt:lpstr>
      <vt:lpstr>Board Opportunity #2: Identify our organization’s core strengths and challenges.</vt:lpstr>
      <vt:lpstr>Board Opportunity #4: Consider the possibilities.</vt:lpstr>
      <vt:lpstr>Final Considerations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Judy Reckelhoff</dc:creator>
  <cp:lastModifiedBy>Anne Atwood Mead</cp:lastModifiedBy>
  <cp:revision>41</cp:revision>
  <cp:lastPrinted>2017-01-30T16:38:51Z</cp:lastPrinted>
  <dcterms:modified xsi:type="dcterms:W3CDTF">2017-02-08T15:48:41Z</dcterms:modified>
</cp:coreProperties>
</file>