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9"/>
  </p:notesMasterIdLst>
  <p:handoutMasterIdLst>
    <p:handoutMasterId r:id="rId10"/>
  </p:handoutMasterIdLst>
  <p:sldIdLst>
    <p:sldId id="256" r:id="rId3"/>
    <p:sldId id="279" r:id="rId4"/>
    <p:sldId id="263" r:id="rId5"/>
    <p:sldId id="280" r:id="rId6"/>
    <p:sldId id="281" r:id="rId7"/>
    <p:sldId id="283" r:id="rId8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A49"/>
    <a:srgbClr val="56B7BB"/>
    <a:srgbClr val="FFFFFF"/>
    <a:srgbClr val="160D45"/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BBFC77FB-9ED0-4EC9-95AA-A1379042E648}" styleName="">
    <a:tblBg/>
    <a:wholeTbl>
      <a:tcTxStyle b="off" i="off">
        <a:font>
          <a:latin typeface="Roboto Regular"/>
          <a:ea typeface="Roboto Regular"/>
          <a:cs typeface="Roboto Regular"/>
        </a:font>
        <a:srgbClr val="2B40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6AB04"/>
              </a:solidFill>
              <a:prstDash val="solid"/>
              <a:miter lim="400000"/>
            </a:ln>
          </a:top>
          <a:bottom>
            <a:ln w="6350" cap="flat">
              <a:solidFill>
                <a:srgbClr val="F6AB04"/>
              </a:solidFill>
              <a:prstDash val="solid"/>
              <a:miter lim="400000"/>
            </a:ln>
          </a:bottom>
          <a:insideH>
            <a:ln w="6350" cap="flat">
              <a:solidFill>
                <a:srgbClr val="F6AB0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 varScale="1">
        <p:scale>
          <a:sx n="52" d="100"/>
          <a:sy n="52" d="100"/>
        </p:scale>
        <p:origin x="-1254" y="-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5A03BB-0076-4576-B38B-09C5BF042BF3}" type="datetimeFigureOut">
              <a:rPr lang="en-US" smtClean="0">
                <a:latin typeface="Corbel"/>
              </a:rPr>
              <a:t>2/8/2017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8B3E8-AF27-4FF9-B100-7EA3ACC33666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055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625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4637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23389" y="-19748"/>
            <a:ext cx="13051578" cy="686202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BBD19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0084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958695" y="5600605"/>
            <a:ext cx="10464801" cy="14224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ClrTx/>
              <a:buSzTx/>
              <a:buNone/>
              <a:defRPr sz="60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6139781" y="6954499"/>
            <a:ext cx="6283715" cy="1422401"/>
          </a:xfrm>
          <a:prstGeom prst="rect">
            <a:avLst/>
          </a:prstGeom>
        </p:spPr>
        <p:txBody>
          <a:bodyPr/>
          <a:lstStyle>
            <a:lvl1pPr marL="0" marR="56388" indent="0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1pPr>
            <a:lvl2pPr marL="0" marR="56388" indent="169163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2pPr>
            <a:lvl3pPr marL="0" marR="56388" indent="338327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3pPr>
            <a:lvl4pPr marL="0" marR="56388" indent="507491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4pPr>
            <a:lvl5pPr marL="0" marR="56388" indent="676655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1110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/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4"/>
          <p:cNvSpPr/>
          <p:nvPr userDrawn="1"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4075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118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211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9078438"/>
            <a:ext cx="13051578" cy="6949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78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ofpossibility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342872" y="4267200"/>
            <a:ext cx="12661927" cy="21073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  <a:defRPr sz="6000">
                <a:solidFill>
                  <a:srgbClr val="160D45"/>
                </a:solidFill>
              </a:defRPr>
            </a:pPr>
            <a:r>
              <a:rPr lang="en-US" sz="3000" dirty="0">
                <a:solidFill>
                  <a:srgbClr val="FD7A49"/>
                </a:solidFill>
                <a:latin typeface="Corbel"/>
                <a:cs typeface="Corbel"/>
              </a:rPr>
              <a:t>The Moment to Explore Strategic Partnerships: </a:t>
            </a:r>
            <a: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  <a:t/>
            </a:r>
            <a:b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</a:br>
            <a:r>
              <a:rPr lang="en-US" sz="13000" dirty="0" smtClean="0">
                <a:solidFill>
                  <a:srgbClr val="FD7A49"/>
                </a:solidFill>
                <a:latin typeface="Corbel"/>
                <a:cs typeface="Corbel"/>
              </a:rPr>
              <a:t>Innovation &amp; Scale</a:t>
            </a:r>
            <a:endParaRPr sz="13000" dirty="0">
              <a:solidFill>
                <a:srgbClr val="FD7A49"/>
              </a:solidFill>
              <a:latin typeface="Corbel"/>
              <a:cs typeface="Corbe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600" y="8077200"/>
            <a:ext cx="7626828" cy="1234482"/>
            <a:chOff x="482600" y="8250978"/>
            <a:chExt cx="6553200" cy="10607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8250978"/>
              <a:ext cx="4940299" cy="997415"/>
            </a:xfrm>
            <a:prstGeom prst="rect">
              <a:avLst/>
            </a:prstGeom>
          </p:spPr>
        </p:pic>
        <p:pic>
          <p:nvPicPr>
            <p:cNvPr id="4" name="Picture 3" descr="tagline-reverse-onelin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600" y="9067800"/>
              <a:ext cx="5410200" cy="24388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0" y="710181"/>
            <a:ext cx="1271019" cy="127101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7000" b="0" dirty="0" smtClean="0">
                <a:solidFill>
                  <a:schemeClr val="accent1"/>
                </a:solidFill>
                <a:latin typeface="Corbel"/>
                <a:cs typeface="Corbel"/>
              </a:rPr>
              <a:t>Why now?</a:t>
            </a:r>
            <a:endParaRPr lang="en-US" sz="7000" b="0" dirty="0">
              <a:solidFill>
                <a:schemeClr val="accent1"/>
              </a:solidFill>
              <a:latin typeface="Corbel"/>
              <a:cs typeface="Corbel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1896022"/>
            <a:ext cx="11735816" cy="16853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chemeClr val="accent1"/>
              </a:buClr>
            </a:pPr>
            <a:r>
              <a:rPr lang="en-US" dirty="0" smtClean="0"/>
              <a:t>As our organization undergoes a </a:t>
            </a:r>
            <a:r>
              <a:rPr lang="en-US" dirty="0"/>
              <a:t>period of innovation and </a:t>
            </a:r>
            <a:r>
              <a:rPr lang="en-US" dirty="0" smtClean="0"/>
              <a:t>expansion, we </a:t>
            </a:r>
            <a:r>
              <a:rPr lang="en-US" dirty="0"/>
              <a:t>are by definition already considering the power of possibility: the possibility of creating new solutions or approaches or ramping up </a:t>
            </a:r>
            <a:r>
              <a:rPr lang="en-US" dirty="0" smtClean="0"/>
              <a:t>our reach </a:t>
            </a:r>
            <a:r>
              <a:rPr lang="en-US" dirty="0"/>
              <a:t>and impact. </a:t>
            </a:r>
            <a:endParaRPr lang="en-US" dirty="0" smtClean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0" y="4458246"/>
            <a:ext cx="11734800" cy="10720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Aft>
                <a:spcPts val="1800"/>
              </a:spcAft>
              <a:buClr>
                <a:schemeClr val="accent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We should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consider whether a </a:t>
            </a:r>
            <a:r>
              <a:rPr lang="en-US" sz="2400" b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 or restructuring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with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another organization could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support these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efforts and unlock even greater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potential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for impact.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0" y="6546742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alliances and restructuring: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A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broad continuum of long-term, organizational collaborations designed to leverage the strengths and capacities of two or more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organizations; could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include joint programs, parent-subsidiary structures, fiscal sponsorships, asset transfers, joint ventures, administrative or back office consolidations, mergers, or other intentional structures for collaboration.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5000" y="3886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Oval 2"/>
          <p:cNvSpPr/>
          <p:nvPr/>
        </p:nvSpPr>
        <p:spPr>
          <a:xfrm>
            <a:off x="5816600" y="3352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1" name="Picture 10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3505200"/>
            <a:ext cx="743712" cy="74371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5" name="Picture 4" descr="define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3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b="0" dirty="0" smtClean="0"/>
              <a:t>Board Opportunity #1: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Understand our starting point.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8800" y="2438400"/>
            <a:ext cx="11812016" cy="6019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What </a:t>
            </a:r>
            <a:r>
              <a:rPr lang="en-US" dirty="0"/>
              <a:t>is our core purpose? What problem are we trying to solve or new reality are we trying to create?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What </a:t>
            </a:r>
            <a:r>
              <a:rPr lang="en-US" dirty="0"/>
              <a:t>other organizations are working in a space similar to </a:t>
            </a:r>
            <a:r>
              <a:rPr lang="en-US" dirty="0" smtClean="0"/>
              <a:t>ours?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Do </a:t>
            </a:r>
            <a:r>
              <a:rPr lang="en-US" dirty="0"/>
              <a:t>we have competitive advantages (or disadvantages) that should inform the way that we are thinking about the potential of a strategic alliance or restructuring? 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Are </a:t>
            </a:r>
            <a:r>
              <a:rPr lang="en-US" dirty="0"/>
              <a:t>there organizations that have – or will be – going through major changes that might be open to partnership in a new way?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What </a:t>
            </a:r>
            <a:r>
              <a:rPr lang="en-US" dirty="0"/>
              <a:t>is driving us to innovate or scale? Why is this a good time for us to think bigger about our potential for impact?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Are </a:t>
            </a:r>
            <a:r>
              <a:rPr lang="en-US" dirty="0"/>
              <a:t>we looking to create something new (innovation) or expand or recreate something that’s already in existence, whether within our organization or outside of it (replication and/or scale)? 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What </a:t>
            </a:r>
            <a:r>
              <a:rPr lang="en-US" dirty="0"/>
              <a:t>would happen if we didn’t innovate or scale our programming?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Do </a:t>
            </a:r>
            <a:r>
              <a:rPr lang="en-US" dirty="0"/>
              <a:t>we have the resources and/or expertise we need to bring these ideas to fruition?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524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" name="Group 3"/>
          <p:cNvGrpSpPr/>
          <p:nvPr/>
        </p:nvGrpSpPr>
        <p:grpSpPr>
          <a:xfrm>
            <a:off x="635000" y="1752600"/>
            <a:ext cx="4191000" cy="533400"/>
            <a:chOff x="635000" y="2514600"/>
            <a:chExt cx="4191000" cy="533400"/>
          </a:xfrm>
        </p:grpSpPr>
        <p:sp>
          <p:nvSpPr>
            <p:cNvPr id="3" name="Rectangle 2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900" b="0" dirty="0" smtClean="0"/>
              <a:t>Board Opportunity #2: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/>
              <a:t>Consider the upsides and downsides of a “go it alone” strategy.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2971800"/>
            <a:ext cx="11099800" cy="5105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Is </a:t>
            </a:r>
            <a:r>
              <a:rPr lang="en-US" dirty="0"/>
              <a:t>there an opportunity for us to innovate together in a way that we could not do alone?</a:t>
            </a:r>
          </a:p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Could </a:t>
            </a:r>
            <a:r>
              <a:rPr lang="en-US" dirty="0"/>
              <a:t>co-creating with another organization make this innovation or scale strategy more affordable, achievable, or rapid than it would be on our own? </a:t>
            </a:r>
          </a:p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Is </a:t>
            </a:r>
            <a:r>
              <a:rPr lang="en-US" dirty="0"/>
              <a:t>the innovation or scale that we seek something that could be shared or co-created with other organizations in a way that would serve our core purpose? </a:t>
            </a:r>
          </a:p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Are </a:t>
            </a:r>
            <a:r>
              <a:rPr lang="en-US" dirty="0"/>
              <a:t>there others who are looking to innovate or scale in similar ways, or that have already? </a:t>
            </a:r>
          </a:p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Looking </a:t>
            </a:r>
            <a:r>
              <a:rPr lang="en-US" dirty="0"/>
              <a:t>ahead, is it reasonable to think that we can stay relevant and keep up with necessary innovations and growth to support our core purpose without partners?</a:t>
            </a:r>
          </a:p>
          <a:p>
            <a:pPr lvl="0">
              <a:lnSpc>
                <a:spcPct val="90000"/>
              </a:lnSpc>
              <a:spcAft>
                <a:spcPts val="2000"/>
              </a:spcAft>
            </a:pPr>
            <a:r>
              <a:rPr lang="en-US" dirty="0" smtClean="0"/>
              <a:t>Are </a:t>
            </a:r>
            <a:r>
              <a:rPr lang="en-US" dirty="0"/>
              <a:t>there other upsides (or downsides) to working in collaboration with another organization (or set of organizations)?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21336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635000" y="2286000"/>
            <a:ext cx="4191000" cy="533400"/>
            <a:chOff x="635000" y="2514600"/>
            <a:chExt cx="4191000" cy="533400"/>
          </a:xfrm>
        </p:grpSpPr>
        <p:sp>
          <p:nvSpPr>
            <p:cNvPr id="10" name="Rectangle 9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0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269216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900" b="0" dirty="0" smtClean="0"/>
              <a:t>Board Opportunity #3: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800" b="0" dirty="0"/>
              <a:t>Provide support for a collaboration strategy.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502400" y="1905000"/>
            <a:ext cx="5716016" cy="3505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Make Introductions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chemeClr val="bg1"/>
                </a:solidFill>
              </a:rPr>
              <a:t>Connections: </a:t>
            </a:r>
            <a:r>
              <a:rPr lang="en-US" dirty="0" smtClean="0">
                <a:solidFill>
                  <a:schemeClr val="bg1"/>
                </a:solidFill>
              </a:rPr>
              <a:t>Help connect the appropriate players, if a potential partnership is prioritized for outreach by the executive or the full board. Existing relationships and trust can be enormously helpful as organizations set the stage for a first conversation about a potential strategic alliance or restructuring.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Shape 110"/>
          <p:cNvSpPr txBox="1">
            <a:spLocks/>
          </p:cNvSpPr>
          <p:nvPr/>
        </p:nvSpPr>
        <p:spPr>
          <a:xfrm>
            <a:off x="557784" y="1896022"/>
            <a:ext cx="5411216" cy="1990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marL="296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1pPr>
            <a:lvl2pPr marL="740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2pPr>
            <a:lvl3pPr marL="1185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3pPr>
            <a:lvl4pPr marL="1629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4pPr>
            <a:lvl5pPr marL="2074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Corbel"/>
                <a:ea typeface="Corbel"/>
                <a:cs typeface="Corbel"/>
                <a:sym typeface="Calibri"/>
              </a:defRPr>
            </a:lvl5pPr>
            <a:lvl6pPr marL="2518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963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4078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852333" marR="0" indent="-296333" algn="l" defTabSz="584200" rtl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B2C30"/>
              </a:buClr>
              <a:buSzPct val="7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2B405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b="1" dirty="0">
                <a:solidFill>
                  <a:schemeClr val="bg1"/>
                </a:solidFill>
              </a:rPr>
              <a:t>Identify Potential Partners: </a:t>
            </a:r>
            <a:r>
              <a:rPr lang="en-US" dirty="0">
                <a:solidFill>
                  <a:schemeClr val="bg1"/>
                </a:solidFill>
              </a:rPr>
              <a:t>Think through who is in each of our networks and suggest strong candidates for partnership that are worthy of consideration.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8000" y="6707088"/>
            <a:ext cx="107442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Important Note:</a:t>
            </a:r>
            <a:r>
              <a:rPr lang="en-US" dirty="0" smtClean="0">
                <a:solidFill>
                  <a:srgbClr val="56B7BB"/>
                </a:solidFill>
              </a:rPr>
              <a:t> As </a:t>
            </a:r>
            <a:r>
              <a:rPr lang="en-US" dirty="0">
                <a:solidFill>
                  <a:srgbClr val="56B7BB"/>
                </a:solidFill>
              </a:rPr>
              <a:t>board members, we should avoid initiating a conversation with a potential partner without being empowered to do so by the full board (in cases of mergers or acquisitions) or by the executive (in other programmatic partnerships)</a:t>
            </a:r>
            <a:r>
              <a:rPr lang="en-US" dirty="0" smtClean="0">
                <a:solidFill>
                  <a:srgbClr val="56B7BB"/>
                </a:solidFill>
              </a:rPr>
              <a:t>.</a:t>
            </a:r>
            <a:endParaRPr lang="en-US" sz="2000" dirty="0">
              <a:solidFill>
                <a:srgbClr val="56B7BB"/>
              </a:solidFill>
              <a:latin typeface="Corbel"/>
              <a:cs typeface="Corbe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Oval 12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4" name="Picture 13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61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Final Considerations</a:t>
            </a:r>
            <a:endParaRPr lang="en-US" sz="4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95400"/>
            <a:ext cx="11099800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Take </a:t>
            </a:r>
            <a:r>
              <a:rPr lang="en-US" dirty="0"/>
              <a:t>time to reflect on </a:t>
            </a:r>
            <a:r>
              <a:rPr lang="en-US" dirty="0" smtClean="0"/>
              <a:t>our </a:t>
            </a:r>
            <a:r>
              <a:rPr lang="en-US" dirty="0"/>
              <a:t>core purpose as an organization – what it is that </a:t>
            </a:r>
            <a:r>
              <a:rPr lang="en-US" dirty="0" smtClean="0"/>
              <a:t>we are trying </a:t>
            </a:r>
            <a:r>
              <a:rPr lang="en-US" dirty="0"/>
              <a:t>to accomplish – and how those broad goals may be aligned with other organizations.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Consider </a:t>
            </a:r>
            <a:r>
              <a:rPr lang="en-US" dirty="0"/>
              <a:t>ways that </a:t>
            </a:r>
            <a:r>
              <a:rPr lang="en-US" dirty="0" smtClean="0"/>
              <a:t>our </a:t>
            </a:r>
            <a:r>
              <a:rPr lang="en-US" dirty="0"/>
              <a:t>growth or scale strategies might be accelerated, co-funded, or more successful through strategic partnership with another organization.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 smtClean="0"/>
              <a:t>As board members, we </a:t>
            </a:r>
            <a:r>
              <a:rPr lang="en-US" dirty="0"/>
              <a:t>can play a valuable role in helping to identify and connect with potential strategic partners, in addition to thinking through the broader strategy.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Oval 6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8000" y="6799421"/>
            <a:ext cx="10744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400" dirty="0" smtClean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For </a:t>
            </a:r>
            <a:r>
              <a:rPr lang="en-US" sz="2400" dirty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more information on how organizations are exploring greater impact through strategic alliances and restructuring, visit </a:t>
            </a:r>
            <a:r>
              <a:rPr lang="en-US" sz="2400" u="sng" dirty="0" smtClean="0">
                <a:latin typeface="Corbel"/>
                <a:ea typeface="Corbel"/>
                <a:cs typeface="Corbel"/>
                <a:hlinkClick r:id="rId3"/>
              </a:rPr>
              <a:t>www.thepowerofpossibility.org</a:t>
            </a:r>
            <a:r>
              <a:rPr lang="en-US" sz="2400" dirty="0">
                <a:latin typeface="Corbel"/>
                <a:ea typeface="Corbel"/>
                <a:cs typeface="Corbe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457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698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White</vt:lpstr>
      <vt:lpstr>1_White</vt:lpstr>
      <vt:lpstr>PowerPoint Presentation</vt:lpstr>
      <vt:lpstr>Why now?</vt:lpstr>
      <vt:lpstr>Board Opportunity #1: Understand our starting point.</vt:lpstr>
      <vt:lpstr>Board Opportunity #2: Consider the upsides and downsides of a “go it alone” strategy.</vt:lpstr>
      <vt:lpstr>Board Opportunity #3: Provide support for a collaboration strategy.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Reckelhoff</dc:creator>
  <cp:lastModifiedBy>Anne Atwood Mead</cp:lastModifiedBy>
  <cp:revision>43</cp:revision>
  <cp:lastPrinted>2017-01-30T16:38:51Z</cp:lastPrinted>
  <dcterms:modified xsi:type="dcterms:W3CDTF">2017-02-08T15:47:40Z</dcterms:modified>
</cp:coreProperties>
</file>