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9" r:id="rId4"/>
    <p:sldId id="263" r:id="rId5"/>
    <p:sldId id="280" r:id="rId6"/>
    <p:sldId id="281" r:id="rId7"/>
    <p:sldId id="282" r:id="rId8"/>
    <p:sldId id="283" r:id="rId9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286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572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858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9144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1430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3716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6002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8288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A49"/>
    <a:srgbClr val="56B7BB"/>
    <a:srgbClr val="FFFFFF"/>
    <a:srgbClr val="160D45"/>
    <a:srgbClr val="CB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BBFC77FB-9ED0-4EC9-95AA-A1379042E648}" styleName="">
    <a:tblBg/>
    <a:wholeTbl>
      <a:tcTxStyle b="off" i="off">
        <a:font>
          <a:latin typeface="Roboto Regular"/>
          <a:ea typeface="Roboto Regular"/>
          <a:cs typeface="Roboto Regular"/>
        </a:font>
        <a:srgbClr val="2B405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6AB04"/>
              </a:solidFill>
              <a:prstDash val="solid"/>
              <a:miter lim="400000"/>
            </a:ln>
          </a:top>
          <a:bottom>
            <a:ln w="6350" cap="flat">
              <a:solidFill>
                <a:srgbClr val="F6AB04"/>
              </a:solidFill>
              <a:prstDash val="solid"/>
              <a:miter lim="400000"/>
            </a:ln>
          </a:bottom>
          <a:insideH>
            <a:ln w="6350" cap="flat">
              <a:solidFill>
                <a:srgbClr val="F6AB04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52" autoAdjust="0"/>
  </p:normalViewPr>
  <p:slideViewPr>
    <p:cSldViewPr>
      <p:cViewPr varScale="1">
        <p:scale>
          <a:sx n="52" d="100"/>
          <a:sy n="52" d="100"/>
        </p:scale>
        <p:origin x="-1254" y="-11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41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6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5A03BB-0076-4576-B38B-09C5BF042BF3}" type="datetimeFigureOut">
              <a:rPr lang="en-US" smtClean="0">
                <a:latin typeface="Corbel"/>
              </a:rPr>
              <a:t>2/8/2017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58B3E8-AF27-4FF9-B100-7EA3ACC33666}" type="slidenum">
              <a:rPr lang="en-US" smtClean="0">
                <a:latin typeface="Corbel"/>
              </a:rPr>
              <a:t>‹#›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30559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74625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6833947" y="6936529"/>
            <a:ext cx="5466252" cy="4719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76200" indent="0" algn="r">
              <a:lnSpc>
                <a:spcPct val="100000"/>
              </a:lnSpc>
              <a:buClrTx/>
              <a:buSzTx/>
              <a:buNone/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xfrm>
            <a:off x="557784" y="228600"/>
            <a:ext cx="110998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</a:t>
            </a:r>
            <a:r>
              <a:rPr dirty="0" smtClean="0"/>
              <a:t>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Row</a:t>
            </a:r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972222"/>
            <a:ext cx="11099800" cy="610497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8305800"/>
            <a:ext cx="13004800" cy="1524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6463796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23389" y="-19748"/>
            <a:ext cx="13051578" cy="686202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BBD19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6833947" y="6936529"/>
            <a:ext cx="5466252" cy="4719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76200" indent="0" algn="r">
              <a:lnSpc>
                <a:spcPct val="100000"/>
              </a:lnSpc>
              <a:buClrTx/>
              <a:buSzTx/>
              <a:buNone/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70084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3"/>
          </p:nvPr>
        </p:nvSpPr>
        <p:spPr>
          <a:xfrm>
            <a:off x="1958695" y="5600605"/>
            <a:ext cx="10464801" cy="142240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ClrTx/>
              <a:buSzTx/>
              <a:buNone/>
              <a:defRPr sz="60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quarter" idx="14"/>
          </p:nvPr>
        </p:nvSpPr>
        <p:spPr>
          <a:xfrm>
            <a:off x="6139781" y="6954499"/>
            <a:ext cx="6283715" cy="1422401"/>
          </a:xfrm>
          <a:prstGeom prst="rect">
            <a:avLst/>
          </a:prstGeom>
        </p:spPr>
        <p:txBody>
          <a:bodyPr/>
          <a:lstStyle>
            <a:lvl1pPr marL="0" marR="56388" indent="0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1pPr>
            <a:lvl2pPr marL="0" marR="56388" indent="169163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2pPr>
            <a:lvl3pPr marL="0" marR="56388" indent="338327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3pPr>
            <a:lvl4pPr marL="0" marR="56388" indent="507491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4pPr>
            <a:lvl5pPr marL="0" marR="56388" indent="676655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91110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xfrm>
            <a:off x="557784" y="228600"/>
            <a:ext cx="110998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baseline="0"/>
            </a:lvl1pPr>
          </a:lstStyle>
          <a:p>
            <a:r>
              <a:rPr dirty="0"/>
              <a:t>Title </a:t>
            </a:r>
            <a:r>
              <a:rPr dirty="0" smtClean="0"/>
              <a:t>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Row</a:t>
            </a:r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9722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hape 4"/>
          <p:cNvSpPr/>
          <p:nvPr userDrawn="1"/>
        </p:nvSpPr>
        <p:spPr>
          <a:xfrm>
            <a:off x="-23389" y="8383530"/>
            <a:ext cx="13051578" cy="138981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740750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8305800"/>
            <a:ext cx="13004800" cy="1524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181183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22119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7784" y="1591222"/>
            <a:ext cx="11099800" cy="610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-23389" y="8383530"/>
            <a:ext cx="13051578" cy="138981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1" i="0" u="none" strike="noStrike" cap="none" spc="0" baseline="0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alibri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96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1pPr>
      <a:lvl2pPr marL="740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2pPr>
      <a:lvl3pPr marL="1185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3pPr>
      <a:lvl4pPr marL="1629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4pPr>
      <a:lvl5pPr marL="2074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5pPr>
      <a:lvl6pPr marL="2518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6pPr>
      <a:lvl7pPr marL="2963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7pPr>
      <a:lvl8pPr marL="3407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8pPr>
      <a:lvl9pPr marL="3852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7784" y="1591222"/>
            <a:ext cx="11099800" cy="610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-23389" y="9078438"/>
            <a:ext cx="13051578" cy="69490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2978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1" i="0" u="none" strike="noStrike" cap="none" spc="0" baseline="0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alibri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96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1pPr>
      <a:lvl2pPr marL="740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2pPr>
      <a:lvl3pPr marL="1185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3pPr>
      <a:lvl4pPr marL="1629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4pPr>
      <a:lvl5pPr marL="2074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5pPr>
      <a:lvl6pPr marL="2518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6pPr>
      <a:lvl7pPr marL="2963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7pPr>
      <a:lvl8pPr marL="3407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8pPr>
      <a:lvl9pPr marL="3852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ofpossibility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4294967295"/>
          </p:nvPr>
        </p:nvSpPr>
        <p:spPr>
          <a:xfrm>
            <a:off x="342872" y="4267200"/>
            <a:ext cx="12661927" cy="2107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buClrTx/>
              <a:buSzTx/>
              <a:buNone/>
              <a:defRPr sz="6000">
                <a:solidFill>
                  <a:srgbClr val="160D45"/>
                </a:solidFill>
              </a:defRPr>
            </a:pPr>
            <a:r>
              <a:rPr lang="en-US" sz="3000" dirty="0">
                <a:solidFill>
                  <a:srgbClr val="FD7A49"/>
                </a:solidFill>
                <a:latin typeface="Corbel"/>
                <a:cs typeface="Corbel"/>
              </a:rPr>
              <a:t>The Moment to Explore Strategic Partnerships: </a:t>
            </a:r>
            <a:r>
              <a:rPr lang="en-US" sz="4800" b="1" dirty="0" smtClean="0">
                <a:solidFill>
                  <a:srgbClr val="FD7A49"/>
                </a:solidFill>
                <a:latin typeface="Corbel"/>
                <a:cs typeface="Corbel"/>
              </a:rPr>
              <a:t/>
            </a:r>
            <a:br>
              <a:rPr lang="en-US" sz="4800" b="1" dirty="0" smtClean="0">
                <a:solidFill>
                  <a:srgbClr val="FD7A49"/>
                </a:solidFill>
                <a:latin typeface="Corbel"/>
                <a:cs typeface="Corbel"/>
              </a:rPr>
            </a:br>
            <a:r>
              <a:rPr lang="en-US" sz="13000" dirty="0" smtClean="0">
                <a:solidFill>
                  <a:srgbClr val="FD7A49"/>
                </a:solidFill>
                <a:latin typeface="Corbel"/>
                <a:cs typeface="Corbel"/>
              </a:rPr>
              <a:t>Strategy </a:t>
            </a:r>
            <a:r>
              <a:rPr lang="en-US" sz="13000" dirty="0">
                <a:solidFill>
                  <a:srgbClr val="FD7A49"/>
                </a:solidFill>
                <a:latin typeface="Corbel"/>
                <a:cs typeface="Corbel"/>
              </a:rPr>
              <a:t>&amp; Planning</a:t>
            </a:r>
            <a:endParaRPr sz="13000" dirty="0">
              <a:solidFill>
                <a:srgbClr val="FD7A49"/>
              </a:solidFill>
              <a:latin typeface="Corbel"/>
              <a:cs typeface="Corbel"/>
            </a:endParaRPr>
          </a:p>
        </p:txBody>
      </p:sp>
      <p:pic>
        <p:nvPicPr>
          <p:cNvPr id="3" name="Picture 2" descr="strategy-plan-icon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609600"/>
            <a:ext cx="1371600" cy="13716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82600" y="8077200"/>
            <a:ext cx="7626828" cy="1234482"/>
            <a:chOff x="482600" y="8250978"/>
            <a:chExt cx="6553200" cy="10607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8250978"/>
              <a:ext cx="4940299" cy="997415"/>
            </a:xfrm>
            <a:prstGeom prst="rect">
              <a:avLst/>
            </a:prstGeom>
          </p:spPr>
        </p:pic>
        <p:pic>
          <p:nvPicPr>
            <p:cNvPr id="4" name="Picture 3" descr="tagline-reverse-oneline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5600" y="9067800"/>
              <a:ext cx="5410200" cy="243882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7000" b="0" dirty="0" smtClean="0">
                <a:solidFill>
                  <a:schemeClr val="accent1"/>
                </a:solidFill>
                <a:latin typeface="Corbel"/>
                <a:cs typeface="Corbel"/>
              </a:rPr>
              <a:t>Why now?</a:t>
            </a:r>
            <a:endParaRPr lang="en-US" sz="7000" b="0" dirty="0">
              <a:solidFill>
                <a:schemeClr val="accent1"/>
              </a:solidFill>
              <a:latin typeface="Corbel"/>
              <a:cs typeface="Corbel"/>
            </a:endParaRP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7784" y="1896022"/>
            <a:ext cx="5411216" cy="168537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  <a:buClr>
                <a:schemeClr val="accent1"/>
              </a:buClr>
            </a:pPr>
            <a:r>
              <a:rPr lang="en-US" dirty="0" smtClean="0">
                <a:latin typeface="Corbel"/>
                <a:cs typeface="Corbel"/>
              </a:rPr>
              <a:t>Strategy </a:t>
            </a:r>
            <a:r>
              <a:rPr lang="en-US" dirty="0">
                <a:latin typeface="Corbel"/>
                <a:cs typeface="Corbel"/>
              </a:rPr>
              <a:t>and planning is about determining what’s most important for </a:t>
            </a:r>
            <a:r>
              <a:rPr lang="en-US" dirty="0" smtClean="0">
                <a:latin typeface="Corbel"/>
                <a:cs typeface="Corbel"/>
              </a:rPr>
              <a:t>our </a:t>
            </a:r>
            <a:r>
              <a:rPr lang="en-US" dirty="0">
                <a:latin typeface="Corbel"/>
                <a:cs typeface="Corbel"/>
              </a:rPr>
              <a:t>organization to do and figuring out the best way to get it done. </a:t>
            </a:r>
            <a:endParaRPr lang="en-US" dirty="0" smtClean="0">
              <a:latin typeface="Corbel"/>
              <a:cs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00" y="4380384"/>
            <a:ext cx="11734800" cy="10720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>
              <a:spcAft>
                <a:spcPts val="1800"/>
              </a:spcAft>
              <a:buClr>
                <a:schemeClr val="accent1"/>
              </a:buClr>
            </a:pP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S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trategic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thinking and planning can serve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as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a powerful moment for us to identify opportunities to </a:t>
            </a:r>
            <a:r>
              <a:rPr lang="en-US" sz="2400" b="1" u="sng" dirty="0" smtClean="0">
                <a:solidFill>
                  <a:srgbClr val="FD7A49"/>
                </a:solidFill>
                <a:latin typeface="Corbel"/>
                <a:cs typeface="Corbel"/>
              </a:rPr>
              <a:t>strategically </a:t>
            </a:r>
            <a:r>
              <a:rPr lang="en-US" sz="2400" b="1" u="sng" dirty="0">
                <a:solidFill>
                  <a:srgbClr val="FD7A49"/>
                </a:solidFill>
                <a:latin typeface="Corbel"/>
                <a:cs typeface="Corbel"/>
              </a:rPr>
              <a:t>align or restructure</a:t>
            </a:r>
            <a:r>
              <a:rPr lang="en-US" sz="2400" b="1" dirty="0">
                <a:solidFill>
                  <a:srgbClr val="FD7A49"/>
                </a:solidFill>
                <a:latin typeface="Corbel"/>
                <a:cs typeface="Corbel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with another organization.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350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6883400" y="6002139"/>
            <a:ext cx="55626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rgbClr val="CB2C3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8000" y="6513414"/>
            <a:ext cx="10744200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000" i="1" u="sng" dirty="0" smtClean="0">
                <a:solidFill>
                  <a:srgbClr val="FD7A49"/>
                </a:solidFill>
                <a:latin typeface="Corbel"/>
                <a:cs typeface="Corbel"/>
              </a:rPr>
              <a:t>Strategic alliances and restructuring:</a:t>
            </a:r>
            <a:r>
              <a:rPr lang="en-US" sz="2000" dirty="0" smtClean="0">
                <a:solidFill>
                  <a:srgbClr val="FD7A49"/>
                </a:solidFill>
                <a:latin typeface="Corbel"/>
                <a:cs typeface="Corbel"/>
              </a:rPr>
              <a:t>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A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broad continuum of long-term, organizational collaborations designed to leverage the strengths and capacities of two or more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organizations; could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include joint programs, parent-subsidiary structures, fiscal sponsorships, asset transfers, joint ventures, administrative or back office consolidations, mergers, or other intentional structures for collaboration.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54800" y="1905000"/>
            <a:ext cx="5410200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For some organizations, the best way to get things done is in partnership with another organization.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5000" y="3886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Oval 2"/>
          <p:cNvSpPr/>
          <p:nvPr/>
        </p:nvSpPr>
        <p:spPr>
          <a:xfrm>
            <a:off x="5816600" y="33528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1" name="Picture 10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3505200"/>
            <a:ext cx="743712" cy="74371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Oval 14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6" name="Picture 15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pic>
        <p:nvPicPr>
          <p:cNvPr id="5" name="Picture 4" descr="define-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938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2447016" cy="1905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600" b="0" dirty="0" smtClean="0"/>
              <a:t>Board Opportunity #1: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 smtClean="0"/>
              <a:t>Reconnect </a:t>
            </a:r>
            <a:r>
              <a:rPr lang="en-US" sz="4400" b="0" dirty="0"/>
              <a:t>with </a:t>
            </a:r>
            <a:r>
              <a:rPr lang="en-US" sz="4400" b="0" dirty="0" smtClean="0"/>
              <a:t>our </a:t>
            </a:r>
            <a:r>
              <a:rPr lang="en-US" sz="4400" b="0" dirty="0"/>
              <a:t>organization’s core purpose.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8800" y="2971800"/>
            <a:ext cx="11812016" cy="6477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600" dirty="0" smtClean="0"/>
              <a:t>What </a:t>
            </a:r>
            <a:r>
              <a:rPr lang="en-US" sz="2600" dirty="0"/>
              <a:t>is our core purpose? What problem are we trying to solve or new reality are we trying to create? 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600" dirty="0"/>
              <a:t>If we were to be founded today, would it be to meet an unmet need? Are there new players that are making our work more (or less) relevant?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600" dirty="0"/>
              <a:t>How do our results and reputation compare to other organizations that are working in a space similar to ours? Do we have competitive advantages (or disadvantages) that should inform the way that we are thinking about the potential of a strategic alliance or restructuring? 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600" dirty="0"/>
              <a:t>If we were to close our doors today, from whom would we hear and what would they say?</a:t>
            </a:r>
            <a:endParaRPr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4" name="Group 3"/>
          <p:cNvGrpSpPr/>
          <p:nvPr/>
        </p:nvGrpSpPr>
        <p:grpSpPr>
          <a:xfrm>
            <a:off x="635000" y="2133600"/>
            <a:ext cx="4191000" cy="533400"/>
            <a:chOff x="635000" y="2514600"/>
            <a:chExt cx="4191000" cy="533400"/>
          </a:xfrm>
        </p:grpSpPr>
        <p:sp>
          <p:nvSpPr>
            <p:cNvPr id="3" name="Rectangle 2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900" b="0" dirty="0" smtClean="0"/>
              <a:t>Board Opportunity #2: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/>
              <a:t>Listen for ways that a strategic partnership </a:t>
            </a:r>
            <a:r>
              <a:rPr lang="en-US" sz="4400" b="0" dirty="0" smtClean="0"/>
              <a:t/>
            </a:r>
            <a:br>
              <a:rPr lang="en-US" sz="4400" b="0" dirty="0" smtClean="0"/>
            </a:br>
            <a:r>
              <a:rPr lang="en-US" sz="4400" b="0" dirty="0" smtClean="0"/>
              <a:t>could </a:t>
            </a:r>
            <a:r>
              <a:rPr lang="en-US" sz="4400" b="0" dirty="0"/>
              <a:t>support </a:t>
            </a:r>
            <a:r>
              <a:rPr lang="en-US" sz="4400" b="0" dirty="0" smtClean="0"/>
              <a:t>our </a:t>
            </a:r>
            <a:r>
              <a:rPr lang="en-US" sz="4400" b="0" dirty="0"/>
              <a:t>goals</a:t>
            </a:r>
            <a:r>
              <a:rPr lang="en-US" sz="4400" b="0" dirty="0" smtClean="0"/>
              <a:t>.</a:t>
            </a:r>
            <a:endParaRPr lang="en-US" sz="4400" b="0" dirty="0"/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7784" y="2819400"/>
            <a:ext cx="11964416" cy="548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>
              <a:lnSpc>
                <a:spcPct val="90000"/>
              </a:lnSpc>
              <a:spcAft>
                <a:spcPts val="1800"/>
              </a:spcAft>
            </a:pPr>
            <a:r>
              <a:rPr lang="en-US" dirty="0" smtClean="0"/>
              <a:t>If our strategy includes expanding or adding programs, </a:t>
            </a:r>
            <a:r>
              <a:rPr lang="en-US" dirty="0"/>
              <a:t>with whom will we be newly competing? Would it be wise to consider partnering with them instead?</a:t>
            </a:r>
          </a:p>
          <a:p>
            <a:pPr lvl="0">
              <a:lnSpc>
                <a:spcPct val="90000"/>
              </a:lnSpc>
              <a:spcAft>
                <a:spcPts val="1800"/>
              </a:spcAft>
            </a:pPr>
            <a:r>
              <a:rPr lang="en-US" dirty="0"/>
              <a:t>Are there organizations that have – or will be – going through major changes that might be open to partnership in a new way?</a:t>
            </a:r>
          </a:p>
          <a:p>
            <a:pPr lvl="0">
              <a:lnSpc>
                <a:spcPct val="90000"/>
              </a:lnSpc>
              <a:spcAft>
                <a:spcPts val="1800"/>
              </a:spcAft>
            </a:pPr>
            <a:r>
              <a:rPr lang="en-US" dirty="0"/>
              <a:t>Do we have a strong reputation with this new community (whether geographic or population-based)? If we don’t, is there another organization that does with whom we should consider partnering?</a:t>
            </a:r>
          </a:p>
          <a:p>
            <a:pPr lvl="0">
              <a:lnSpc>
                <a:spcPct val="90000"/>
              </a:lnSpc>
              <a:spcAft>
                <a:spcPts val="1800"/>
              </a:spcAft>
            </a:pPr>
            <a:r>
              <a:rPr lang="en-US" dirty="0"/>
              <a:t>Do we have the resources we need to execute on these strategies? What are our assumptions about the additional philanthropic support </a:t>
            </a:r>
            <a:r>
              <a:rPr lang="en-US" dirty="0" smtClean="0"/>
              <a:t>needed, </a:t>
            </a:r>
            <a:r>
              <a:rPr lang="en-US" dirty="0"/>
              <a:t>and are they realistic?</a:t>
            </a:r>
          </a:p>
          <a:p>
            <a:pPr lvl="0">
              <a:lnSpc>
                <a:spcPct val="90000"/>
              </a:lnSpc>
              <a:spcAft>
                <a:spcPts val="1800"/>
              </a:spcAft>
            </a:pPr>
            <a:r>
              <a:rPr lang="en-US" dirty="0"/>
              <a:t>Are there ways that we could achieve these goals faster or more efficiently through a strategic alliance or restructuring with another organization? 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dirty="0"/>
              <a:t>If there’s something that we want to do, but don’t currently have the ability to do well ourselves, is there another organization with whom we could partner?</a:t>
            </a:r>
            <a:endParaRPr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35000" y="1981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9" name="Group 8"/>
          <p:cNvGrpSpPr/>
          <p:nvPr/>
        </p:nvGrpSpPr>
        <p:grpSpPr>
          <a:xfrm>
            <a:off x="635000" y="2133600"/>
            <a:ext cx="4191000" cy="533400"/>
            <a:chOff x="635000" y="2514600"/>
            <a:chExt cx="4191000" cy="533400"/>
          </a:xfrm>
        </p:grpSpPr>
        <p:sp>
          <p:nvSpPr>
            <p:cNvPr id="10" name="Rectangle 9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01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2269216" cy="1524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900" b="0" dirty="0" smtClean="0"/>
              <a:t>Board Opportunity #3: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800" b="0" dirty="0"/>
              <a:t>Provide support for a collaboration strategy.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6502400" y="1892808"/>
            <a:ext cx="5716016" cy="3810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Make Introductions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dirty="0" smtClean="0">
                <a:solidFill>
                  <a:schemeClr val="bg1"/>
                </a:solidFill>
              </a:rPr>
              <a:t>Connections: </a:t>
            </a:r>
            <a:r>
              <a:rPr lang="en-US" dirty="0" smtClean="0">
                <a:solidFill>
                  <a:schemeClr val="bg1"/>
                </a:solidFill>
              </a:rPr>
              <a:t>Help connect the appropriate players, if a potential partnership is prioritized for outreach by the executive or the full board. Existing relationships and trust can be enormously helpful as organizations set the stage for a first conversation about a potential strategic alliance or restructuring.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350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Shape 110"/>
          <p:cNvSpPr txBox="1">
            <a:spLocks/>
          </p:cNvSpPr>
          <p:nvPr/>
        </p:nvSpPr>
        <p:spPr>
          <a:xfrm>
            <a:off x="557784" y="1896022"/>
            <a:ext cx="5411216" cy="1990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 marL="296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1pPr>
            <a:lvl2pPr marL="740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2pPr>
            <a:lvl3pPr marL="1185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3pPr>
            <a:lvl4pPr marL="1629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4pPr>
            <a:lvl5pPr marL="2074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5pPr>
            <a:lvl6pPr marL="2518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963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407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852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b="1" dirty="0">
                <a:solidFill>
                  <a:schemeClr val="bg1"/>
                </a:solidFill>
              </a:rPr>
              <a:t>Identify Potential Partners: </a:t>
            </a:r>
            <a:r>
              <a:rPr lang="en-US" dirty="0">
                <a:solidFill>
                  <a:schemeClr val="bg1"/>
                </a:solidFill>
              </a:rPr>
              <a:t>Think through who is in each of our networks and suggest strong candidates for partnership that are worthy of consideration.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8000" y="6707088"/>
            <a:ext cx="107442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000" i="1" u="sng" dirty="0" smtClean="0">
                <a:solidFill>
                  <a:srgbClr val="FD7A49"/>
                </a:solidFill>
                <a:latin typeface="Corbel"/>
                <a:cs typeface="Corbel"/>
              </a:rPr>
              <a:t>Important Note:</a:t>
            </a:r>
            <a:r>
              <a:rPr lang="en-US" dirty="0" smtClean="0">
                <a:solidFill>
                  <a:srgbClr val="56B7BB"/>
                </a:solidFill>
              </a:rPr>
              <a:t> As </a:t>
            </a:r>
            <a:r>
              <a:rPr lang="en-US" dirty="0">
                <a:solidFill>
                  <a:srgbClr val="56B7BB"/>
                </a:solidFill>
              </a:rPr>
              <a:t>board members, we should avoid initiating a conversation with a potential partner without being empowered to do so by the full board (in cases of mergers or acquisitions) or by the executive (in other programmatic partnerships)</a:t>
            </a:r>
            <a:r>
              <a:rPr lang="en-US" dirty="0" smtClean="0">
                <a:solidFill>
                  <a:srgbClr val="56B7BB"/>
                </a:solidFill>
              </a:rPr>
              <a:t>.</a:t>
            </a:r>
            <a:endParaRPr lang="en-US" sz="2000" dirty="0">
              <a:solidFill>
                <a:srgbClr val="56B7BB"/>
              </a:solidFill>
              <a:latin typeface="Corbel"/>
              <a:cs typeface="Corbel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Oval 12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4" name="Picture 13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610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8800" y="228600"/>
            <a:ext cx="12039600" cy="2209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3200" b="0" dirty="0" smtClean="0"/>
              <a:t>Board Opportunity #4: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/>
              <a:t>Continue to think about partnership opportunities after </a:t>
            </a:r>
            <a:r>
              <a:rPr lang="en-US" sz="4400" b="0" dirty="0" smtClean="0"/>
              <a:t>the </a:t>
            </a:r>
            <a:r>
              <a:rPr lang="en-US" sz="4400" b="0" dirty="0"/>
              <a:t>formal planning and strategy process closes.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635000" y="3581400"/>
            <a:ext cx="11734800" cy="44196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ts val="2400"/>
              </a:spcAft>
            </a:pPr>
            <a:r>
              <a:rPr lang="en-US" sz="2600" dirty="0" smtClean="0"/>
              <a:t>What </a:t>
            </a:r>
            <a:r>
              <a:rPr lang="en-US" sz="2600" dirty="0"/>
              <a:t>has been harder to implement or move forward on than we originally anticipated? Why is that? Is there a need or opportunity to accomplish it in a different way, potentially through a strategic alliance or restructuring?</a:t>
            </a:r>
          </a:p>
          <a:p>
            <a:pPr lvl="0">
              <a:lnSpc>
                <a:spcPct val="100000"/>
              </a:lnSpc>
              <a:spcAft>
                <a:spcPts val="2400"/>
              </a:spcAft>
            </a:pPr>
            <a:r>
              <a:rPr lang="en-US" sz="2600" dirty="0"/>
              <a:t>Where have we been wildly successful and might be ready for a new or expanded goal? Is there a way that another organization could help us achieve that new aspiration?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600" dirty="0"/>
              <a:t>How has the competitive landscape changed? Are there organizations that are working in our space newly or differently with whom we should consider partnering?</a:t>
            </a:r>
            <a:endParaRPr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22098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" name="Group 5"/>
          <p:cNvGrpSpPr/>
          <p:nvPr/>
        </p:nvGrpSpPr>
        <p:grpSpPr>
          <a:xfrm>
            <a:off x="635000" y="2743200"/>
            <a:ext cx="4191000" cy="533400"/>
            <a:chOff x="635000" y="2514600"/>
            <a:chExt cx="4191000" cy="533400"/>
          </a:xfrm>
        </p:grpSpPr>
        <p:sp>
          <p:nvSpPr>
            <p:cNvPr id="7" name="Rectangle 6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7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dirty="0" smtClean="0"/>
              <a:t>Final Considerations</a:t>
            </a:r>
            <a:endParaRPr lang="en-US" sz="4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800" y="1295400"/>
            <a:ext cx="110998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dirty="0" smtClean="0"/>
              <a:t>Strategy </a:t>
            </a:r>
            <a:r>
              <a:rPr lang="en-US" dirty="0"/>
              <a:t>and planning helps focus </a:t>
            </a:r>
            <a:r>
              <a:rPr lang="en-US" dirty="0" smtClean="0"/>
              <a:t>us </a:t>
            </a:r>
            <a:r>
              <a:rPr lang="en-US" dirty="0"/>
              <a:t>on what is most important for </a:t>
            </a:r>
            <a:r>
              <a:rPr lang="en-US" dirty="0" smtClean="0"/>
              <a:t>our </a:t>
            </a:r>
            <a:r>
              <a:rPr lang="en-US" dirty="0"/>
              <a:t>organization to accomplish, and some of those things might be more effectively accomplished in partnership with another organization.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dirty="0" smtClean="0"/>
              <a:t>If we identified </a:t>
            </a:r>
            <a:r>
              <a:rPr lang="en-US" dirty="0"/>
              <a:t>key things that </a:t>
            </a:r>
            <a:r>
              <a:rPr lang="en-US" dirty="0" smtClean="0"/>
              <a:t>we need </a:t>
            </a:r>
            <a:r>
              <a:rPr lang="en-US" dirty="0"/>
              <a:t>to do, but that are beyond the reach of </a:t>
            </a:r>
            <a:r>
              <a:rPr lang="en-US" dirty="0" smtClean="0"/>
              <a:t>our </a:t>
            </a:r>
            <a:r>
              <a:rPr lang="en-US" dirty="0"/>
              <a:t>current operating reality, that can be a signal that a strategic alliance or restructuring could be valuable. 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dirty="0" smtClean="0"/>
              <a:t>It </a:t>
            </a:r>
            <a:r>
              <a:rPr lang="en-US" dirty="0"/>
              <a:t>is never too late to incorporate new information into </a:t>
            </a:r>
            <a:r>
              <a:rPr lang="en-US" dirty="0" smtClean="0"/>
              <a:t>our </a:t>
            </a:r>
            <a:r>
              <a:rPr lang="en-US" dirty="0"/>
              <a:t>strategy development process and design. If involving perspectives, </a:t>
            </a:r>
            <a:r>
              <a:rPr lang="en-US" dirty="0" smtClean="0"/>
              <a:t>research, </a:t>
            </a:r>
            <a:r>
              <a:rPr lang="en-US" dirty="0"/>
              <a:t>or conversations with another organization (or organizations) helps further the discussion, </a:t>
            </a:r>
            <a:r>
              <a:rPr lang="en-US" dirty="0" smtClean="0"/>
              <a:t>we should consider </a:t>
            </a:r>
            <a:r>
              <a:rPr lang="en-US" dirty="0"/>
              <a:t>reasonable adaptations to </a:t>
            </a:r>
            <a:r>
              <a:rPr lang="en-US" dirty="0" smtClean="0"/>
              <a:t>our </a:t>
            </a:r>
            <a:r>
              <a:rPr lang="en-US" dirty="0"/>
              <a:t>process or timeline to include them.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1219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Straight Connector 5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Oval 6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8" name="Picture 7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78000" y="6799421"/>
            <a:ext cx="10744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400" dirty="0" smtClean="0">
                <a:solidFill>
                  <a:srgbClr val="56B7BB"/>
                </a:solidFill>
                <a:latin typeface="Corbel"/>
                <a:ea typeface="Corbel"/>
                <a:cs typeface="Corbel"/>
              </a:rPr>
              <a:t>For </a:t>
            </a:r>
            <a:r>
              <a:rPr lang="en-US" sz="2400" dirty="0">
                <a:solidFill>
                  <a:srgbClr val="56B7BB"/>
                </a:solidFill>
                <a:latin typeface="Corbel"/>
                <a:ea typeface="Corbel"/>
                <a:cs typeface="Corbel"/>
              </a:rPr>
              <a:t>more information on how organizations are exploring greater impact through strategic alliances and restructuring, visit </a:t>
            </a:r>
            <a:r>
              <a:rPr lang="en-US" sz="2400" u="sng" dirty="0" smtClean="0">
                <a:latin typeface="Corbel"/>
                <a:ea typeface="Corbel"/>
                <a:cs typeface="Corbel"/>
                <a:hlinkClick r:id="rId3"/>
              </a:rPr>
              <a:t>www.thepowerofpossibility.org</a:t>
            </a:r>
            <a:r>
              <a:rPr lang="en-US" sz="2400" dirty="0">
                <a:latin typeface="Corbel"/>
                <a:ea typeface="Corbel"/>
                <a:cs typeface="Corbel"/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4573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PoP">
      <a:dk1>
        <a:srgbClr val="55565A"/>
      </a:dk1>
      <a:lt1>
        <a:srgbClr val="A6A6A6"/>
      </a:lt1>
      <a:dk2>
        <a:srgbClr val="2F4145"/>
      </a:dk2>
      <a:lt2>
        <a:srgbClr val="EEECE1"/>
      </a:lt2>
      <a:accent1>
        <a:srgbClr val="FD7A49"/>
      </a:accent1>
      <a:accent2>
        <a:srgbClr val="56B7BB"/>
      </a:accent2>
      <a:accent3>
        <a:srgbClr val="8AABC3"/>
      </a:accent3>
      <a:accent4>
        <a:srgbClr val="FD9D7B"/>
      </a:accent4>
      <a:accent5>
        <a:srgbClr val="AFDDDF"/>
      </a:accent5>
      <a:accent6>
        <a:srgbClr val="BACDDC"/>
      </a:accent6>
      <a:hlink>
        <a:srgbClr val="FD7A49"/>
      </a:hlink>
      <a:folHlink>
        <a:srgbClr val="BA3202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">
  <a:themeElements>
    <a:clrScheme name="PoP">
      <a:dk1>
        <a:srgbClr val="55565A"/>
      </a:dk1>
      <a:lt1>
        <a:srgbClr val="A6A6A6"/>
      </a:lt1>
      <a:dk2>
        <a:srgbClr val="2F4145"/>
      </a:dk2>
      <a:lt2>
        <a:srgbClr val="EEECE1"/>
      </a:lt2>
      <a:accent1>
        <a:srgbClr val="FD7A49"/>
      </a:accent1>
      <a:accent2>
        <a:srgbClr val="56B7BB"/>
      </a:accent2>
      <a:accent3>
        <a:srgbClr val="8AABC3"/>
      </a:accent3>
      <a:accent4>
        <a:srgbClr val="FD9D7B"/>
      </a:accent4>
      <a:accent5>
        <a:srgbClr val="AFDDDF"/>
      </a:accent5>
      <a:accent6>
        <a:srgbClr val="BACDDC"/>
      </a:accent6>
      <a:hlink>
        <a:srgbClr val="FD7A49"/>
      </a:hlink>
      <a:folHlink>
        <a:srgbClr val="BA3202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819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White</vt:lpstr>
      <vt:lpstr>1_White</vt:lpstr>
      <vt:lpstr>PowerPoint Presentation</vt:lpstr>
      <vt:lpstr>Why now?</vt:lpstr>
      <vt:lpstr>Board Opportunity #1: Reconnect with our organization’s core purpose.</vt:lpstr>
      <vt:lpstr>Board Opportunity #2: Listen for ways that a strategic partnership  could support our goals.</vt:lpstr>
      <vt:lpstr>Board Opportunity #3: Provide support for a collaboration strategy.</vt:lpstr>
      <vt:lpstr>Board Opportunity #4: Continue to think about partnership opportunities after the formal planning and strategy process closes.</vt:lpstr>
      <vt:lpstr>Final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Reckelhoff</dc:creator>
  <cp:lastModifiedBy>Anne Atwood Mead</cp:lastModifiedBy>
  <cp:revision>42</cp:revision>
  <cp:lastPrinted>2017-01-30T16:38:51Z</cp:lastPrinted>
  <dcterms:modified xsi:type="dcterms:W3CDTF">2017-02-08T16:04:03Z</dcterms:modified>
</cp:coreProperties>
</file>